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1" r:id="rId3"/>
    <p:sldId id="276" r:id="rId4"/>
    <p:sldId id="282" r:id="rId5"/>
    <p:sldId id="273" r:id="rId6"/>
    <p:sldId id="269" r:id="rId7"/>
    <p:sldId id="258" r:id="rId8"/>
    <p:sldId id="277" r:id="rId9"/>
    <p:sldId id="270" r:id="rId10"/>
    <p:sldId id="260" r:id="rId11"/>
    <p:sldId id="264" r:id="rId12"/>
    <p:sldId id="271" r:id="rId13"/>
    <p:sldId id="261" r:id="rId14"/>
    <p:sldId id="262" r:id="rId15"/>
    <p:sldId id="263" r:id="rId16"/>
    <p:sldId id="272" r:id="rId17"/>
    <p:sldId id="265" r:id="rId18"/>
    <p:sldId id="274" r:id="rId19"/>
    <p:sldId id="275" r:id="rId20"/>
    <p:sldId id="267" r:id="rId21"/>
    <p:sldId id="266" r:id="rId2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90F22"/>
    <a:srgbClr val="7FAB16"/>
    <a:srgbClr val="FFE05C"/>
    <a:srgbClr val="00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0" autoAdjust="0"/>
    <p:restoredTop sz="96332" autoAdjust="0"/>
  </p:normalViewPr>
  <p:slideViewPr>
    <p:cSldViewPr snapToGrid="0" snapToObjects="1">
      <p:cViewPr varScale="1">
        <p:scale>
          <a:sx n="120" d="100"/>
          <a:sy n="120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2899D-2082-9649-9676-DF23374B82C1}" type="datetimeFigureOut">
              <a:rPr lang="de-DE" smtClean="0"/>
              <a:t>25.01.12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486D5-AA7F-8741-9B2B-DDDBBED9D0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4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5771A-9F44-0A4F-A27A-7C4DD1904D7B}" type="datetimeFigureOut">
              <a:rPr lang="de-DE" smtClean="0"/>
              <a:t>25.01.12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24868-23E2-7A45-8F70-4FDDCADE01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1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1" descr="titlepag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0" b="6693"/>
          <a:stretch>
            <a:fillRect/>
          </a:stretch>
        </p:blipFill>
        <p:spPr bwMode="auto">
          <a:xfrm>
            <a:off x="252413" y="1801452"/>
            <a:ext cx="8639175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005AA9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noProof="0">
              <a:latin typeface="Tahoma"/>
              <a:cs typeface="Tahoma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692150"/>
            <a:ext cx="6734175" cy="1109302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  <a:endParaRPr lang="en-US" noProof="0" dirty="0" smtClean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862041"/>
            <a:ext cx="6734175" cy="328281"/>
          </a:xfrm>
        </p:spPr>
        <p:txBody>
          <a:bodyPr lIns="0" tIns="0" rIns="0" bIns="0" anchor="b"/>
          <a:lstStyle>
            <a:lvl1pPr marL="0" indent="0">
              <a:spcBef>
                <a:spcPct val="0"/>
              </a:spcBef>
              <a:buFont typeface="Wingdings" charset="0"/>
              <a:buNone/>
              <a:defRPr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de-DE" noProof="0" smtClean="0"/>
              <a:t>Master-Untertitelformat bearbeiten</a:t>
            </a:r>
            <a:endParaRPr lang="en-US" noProof="0" dirty="0" smtClean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txBody>
          <a:bodyPr/>
          <a:lstStyle/>
          <a:p>
            <a:endParaRPr lang="en-US" noProof="0">
              <a:latin typeface="Tahoma"/>
              <a:cs typeface="Tahoma"/>
            </a:endParaRPr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>
              <a:latin typeface="Tahoma"/>
              <a:cs typeface="Tahoma"/>
            </a:endParaRPr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>
              <a:latin typeface="Tahoma"/>
              <a:cs typeface="Tahoma"/>
            </a:endParaRP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noProof="0">
              <a:latin typeface="Tahoma"/>
              <a:cs typeface="Tahoma"/>
            </a:endParaRP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noProof="0">
              <a:latin typeface="Tahoma"/>
              <a:cs typeface="Tahoma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172900" y="1628750"/>
            <a:ext cx="1785538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Tahoma"/>
              <a:cs typeface="Tahoma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9236" y="1727375"/>
            <a:ext cx="1402727" cy="3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81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0825" y="1592263"/>
            <a:ext cx="4202113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683124" y="1592263"/>
            <a:ext cx="4208463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558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medi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2817812"/>
            <a:ext cx="8647113" cy="14763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 noProof="0" smtClean="0"/>
              <a:t>Mastertitelformat bearbeiten</a:t>
            </a:r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Thank you!</a:t>
            </a:r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55875" y="1557338"/>
            <a:ext cx="2592388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600" b="1" noProof="0">
                <a:solidFill>
                  <a:srgbClr val="B2B2B2"/>
                </a:solidFill>
              </a:rPr>
              <a:t>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90688" y="3213100"/>
            <a:ext cx="2016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noProof="0"/>
              <a:t>Questions</a:t>
            </a:r>
          </a:p>
        </p:txBody>
      </p:sp>
      <p:pic>
        <p:nvPicPr>
          <p:cNvPr id="8" name="Picture 6" descr="bubblestorm_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978182"/>
            <a:ext cx="305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48263" y="5651282"/>
            <a:ext cx="3708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3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600" noProof="0" smtClean="0">
                <a:latin typeface="Verdana" charset="0"/>
              </a:rPr>
              <a:t>http://www.bubblestorm.net</a:t>
            </a:r>
          </a:p>
          <a:p>
            <a:pPr algn="r">
              <a:lnSpc>
                <a:spcPct val="13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600" noProof="0" smtClean="0">
                <a:latin typeface="Verdana" charset="0"/>
              </a:rPr>
              <a:t>http://www.dvs.tu-darmstadt.de</a:t>
            </a:r>
            <a:endParaRPr lang="en-US" sz="1600" noProof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ndezvous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4643233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>
              <a:latin typeface="Tahoma"/>
              <a:cs typeface="Tahoma"/>
            </a:endParaRPr>
          </a:p>
        </p:txBody>
      </p:sp>
      <p:sp>
        <p:nvSpPr>
          <p:cNvPr id="15" name="Inhaltsplatzhalter 13"/>
          <p:cNvSpPr>
            <a:spLocks noGrp="1"/>
          </p:cNvSpPr>
          <p:nvPr>
            <p:ph sz="quarter" idx="17"/>
          </p:nvPr>
        </p:nvSpPr>
        <p:spPr>
          <a:xfrm>
            <a:off x="250825" y="1592263"/>
            <a:ext cx="8642350" cy="294957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6" name="Inhaltsplatzhalter 5"/>
          <p:cNvSpPr>
            <a:spLocks noGrp="1"/>
          </p:cNvSpPr>
          <p:nvPr>
            <p:ph idx="1"/>
          </p:nvPr>
        </p:nvSpPr>
        <p:spPr>
          <a:xfrm>
            <a:off x="250826" y="4749987"/>
            <a:ext cx="2880000" cy="1631763"/>
          </a:xfrm>
        </p:spPr>
        <p:txBody>
          <a:bodyPr/>
          <a:lstStyle>
            <a:lvl1pPr>
              <a:defRPr sz="1600"/>
            </a:lvl1pPr>
          </a:lstStyle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7" name="Inhaltsplatzhalter 5"/>
          <p:cNvSpPr>
            <a:spLocks noGrp="1"/>
          </p:cNvSpPr>
          <p:nvPr>
            <p:ph idx="14"/>
          </p:nvPr>
        </p:nvSpPr>
        <p:spPr>
          <a:xfrm>
            <a:off x="3133939" y="4749987"/>
            <a:ext cx="2880000" cy="1631763"/>
          </a:xfrm>
        </p:spPr>
        <p:txBody>
          <a:bodyPr/>
          <a:lstStyle>
            <a:lvl1pPr>
              <a:defRPr sz="1600"/>
            </a:lvl1pPr>
          </a:lstStyle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8" name="Inhaltsplatzhalter 5"/>
          <p:cNvSpPr>
            <a:spLocks noGrp="1"/>
          </p:cNvSpPr>
          <p:nvPr>
            <p:ph idx="15"/>
          </p:nvPr>
        </p:nvSpPr>
        <p:spPr>
          <a:xfrm>
            <a:off x="6013175" y="4749987"/>
            <a:ext cx="2880000" cy="1631763"/>
          </a:xfrm>
        </p:spPr>
        <p:txBody>
          <a:bodyPr/>
          <a:lstStyle>
            <a:lvl1pPr>
              <a:defRPr sz="1600"/>
            </a:lvl1pPr>
          </a:lstStyle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151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0"/>
            <a:ext cx="7488238" cy="83661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9750" y="981075"/>
            <a:ext cx="8147050" cy="265906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9750" y="3792538"/>
            <a:ext cx="8147050" cy="266065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237288"/>
            <a:ext cx="9144000" cy="3317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207375" y="6524625"/>
            <a:ext cx="936625" cy="333375"/>
          </a:xfrm>
        </p:spPr>
        <p:txBody>
          <a:bodyPr/>
          <a:lstStyle>
            <a:lvl1pPr>
              <a:defRPr/>
            </a:lvl1pPr>
          </a:lstStyle>
          <a:p>
            <a:fld id="{802D7E7D-8A68-7C41-AAC2-F06CCC829BA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50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noProof="0">
              <a:latin typeface="Tahoma"/>
              <a:cs typeface="Tahoma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88950"/>
            <a:ext cx="69167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01429" y="6510339"/>
            <a:ext cx="6970971" cy="21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ahoma"/>
                <a:cs typeface="Tahoma"/>
              </a:defRPr>
            </a:lvl1pPr>
          </a:lstStyle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txBody>
          <a:bodyPr/>
          <a:lstStyle/>
          <a:p>
            <a:endParaRPr lang="en-US" noProof="0">
              <a:latin typeface="Tahoma"/>
              <a:cs typeface="Tahoma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>
              <a:latin typeface="Tahoma"/>
              <a:cs typeface="Tahoma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>
              <a:latin typeface="Tahoma"/>
              <a:cs typeface="Tahom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noProof="0">
              <a:latin typeface="Tahoma"/>
              <a:cs typeface="Tahoma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50826" y="6509451"/>
            <a:ext cx="169902" cy="212474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fld id="{84A2A87F-CD2A-484B-8818-0390EE78C616}" type="slidenum">
              <a:rPr lang="en-US" smtClean="0"/>
              <a:t>‹Nr.›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916" y="6528906"/>
            <a:ext cx="659795" cy="17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5266" y="6510959"/>
            <a:ext cx="726163" cy="2124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de-DE" smtClean="0"/>
              <a:t>| 27.01.12 |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/>
          <a:ea typeface="+mj-ea"/>
          <a:cs typeface="Tahom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Tahoma"/>
          <a:ea typeface="+mn-ea"/>
          <a:cs typeface="Tahoma"/>
        </a:defRPr>
      </a:lvl1pPr>
      <a:lvl2pPr marL="349250" indent="-168275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Tahoma"/>
          <a:ea typeface="+mn-ea"/>
          <a:cs typeface="Tahoma"/>
        </a:defRPr>
      </a:lvl2pPr>
      <a:lvl3pPr marL="538163" indent="-187325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Tahoma"/>
          <a:ea typeface="+mn-ea"/>
          <a:cs typeface="Tahoma"/>
        </a:defRPr>
      </a:lvl3pPr>
      <a:lvl4pPr marL="717550" indent="-173038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Tahoma"/>
          <a:ea typeface="+mn-ea"/>
          <a:cs typeface="Tahoma"/>
        </a:defRPr>
      </a:lvl4pPr>
      <a:lvl5pPr marL="908050" indent="-188913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Tahoma"/>
          <a:ea typeface="+mn-ea"/>
          <a:cs typeface="Tahoma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Distributed Search with</a:t>
            </a:r>
            <a:br>
              <a:rPr lang="en-US" smtClean="0"/>
            </a:br>
            <a:r>
              <a:rPr lang="en-US" smtClean="0"/>
              <a:t>Rendezvous Search Systems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Christof Leng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108700" y="4759341"/>
            <a:ext cx="2692400" cy="16399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0" tIns="187200" rIns="180000" bIns="187200" rtlCol="0" anchor="ctr">
            <a:spAutoFit/>
          </a:bodyPr>
          <a:lstStyle/>
          <a:p>
            <a:r>
              <a:rPr lang="en-US" sz="1200" dirty="0" smtClean="0">
                <a:latin typeface="Tahoma"/>
                <a:cs typeface="Tahoma"/>
              </a:rPr>
              <a:t>Dipl.-Inform. Christof Leng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latin typeface="Tahoma"/>
                <a:cs typeface="Tahoma"/>
              </a:rPr>
              <a:t>Databases &amp; Distributed Systems</a:t>
            </a:r>
          </a:p>
          <a:p>
            <a:r>
              <a:rPr lang="en-US" sz="1200" dirty="0" smtClean="0">
                <a:latin typeface="Tahoma"/>
                <a:cs typeface="Tahoma"/>
              </a:rPr>
              <a:t>Department of Computer Science</a:t>
            </a:r>
          </a:p>
          <a:p>
            <a:r>
              <a:rPr lang="en-US" sz="1200" dirty="0" err="1" smtClean="0">
                <a:latin typeface="Tahoma"/>
                <a:cs typeface="Tahoma"/>
              </a:rPr>
              <a:t>Technische</a:t>
            </a:r>
            <a:r>
              <a:rPr lang="en-US" sz="1200" dirty="0" smtClean="0">
                <a:latin typeface="Tahoma"/>
                <a:cs typeface="Tahoma"/>
              </a:rPr>
              <a:t> </a:t>
            </a:r>
            <a:r>
              <a:rPr lang="en-US" sz="1200" dirty="0" err="1" smtClean="0">
                <a:latin typeface="Tahoma"/>
                <a:cs typeface="Tahoma"/>
              </a:rPr>
              <a:t>Universität</a:t>
            </a:r>
            <a:r>
              <a:rPr lang="en-US" sz="1200" dirty="0" smtClean="0">
                <a:latin typeface="Tahoma"/>
                <a:cs typeface="Tahoma"/>
              </a:rPr>
              <a:t> Darmstadt</a:t>
            </a:r>
          </a:p>
          <a:p>
            <a:pPr>
              <a:spcBef>
                <a:spcPts val="600"/>
              </a:spcBef>
            </a:pPr>
            <a:r>
              <a:rPr lang="en-US" sz="1200" dirty="0" smtClean="0">
                <a:latin typeface="Tahoma"/>
                <a:cs typeface="Tahoma"/>
              </a:rPr>
              <a:t>http://</a:t>
            </a:r>
            <a:r>
              <a:rPr lang="en-US" sz="1200" dirty="0" err="1" smtClean="0">
                <a:latin typeface="Tahoma"/>
                <a:cs typeface="Tahoma"/>
              </a:rPr>
              <a:t>www.dvs.tu-darmstadt.de</a:t>
            </a:r>
            <a:endParaRPr lang="en-US" sz="1200" dirty="0" smtClean="0">
              <a:latin typeface="Tahoma"/>
              <a:cs typeface="Tahoma"/>
            </a:endParaRPr>
          </a:p>
          <a:p>
            <a:r>
              <a:rPr lang="en-US" sz="1200" dirty="0" err="1" smtClean="0">
                <a:latin typeface="Tahoma"/>
                <a:cs typeface="Tahoma"/>
              </a:rPr>
              <a:t>cleng@dvs.tu-darmstadt.de</a:t>
            </a:r>
            <a:endParaRPr lang="en-US" sz="1200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8585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Zipper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Pro:</a:t>
            </a:r>
          </a:p>
          <a:p>
            <a:r>
              <a:rPr lang="en-US" dirty="0"/>
              <a:t>z</a:t>
            </a:r>
            <a:r>
              <a:rPr lang="en-US" dirty="0" smtClean="0"/>
              <a:t>-order mapping</a:t>
            </a:r>
          </a:p>
          <a:p>
            <a:r>
              <a:rPr lang="en-US" dirty="0" smtClean="0"/>
              <a:t>DHT-based = decentralized</a:t>
            </a:r>
          </a:p>
          <a:p>
            <a:r>
              <a:rPr lang="en-US" dirty="0" smtClean="0"/>
              <a:t>fast tree-based replication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Con:</a:t>
            </a:r>
          </a:p>
          <a:p>
            <a:r>
              <a:rPr lang="en-US" dirty="0" smtClean="0"/>
              <a:t>relies on DHT’s reliability</a:t>
            </a:r>
          </a:p>
          <a:p>
            <a:r>
              <a:rPr lang="en-US" dirty="0" smtClean="0"/>
              <a:t>no replica maintenance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Reference:</a:t>
            </a:r>
          </a:p>
          <a:p>
            <a:pPr marL="0" indent="0">
              <a:buNone/>
            </a:pPr>
            <a:r>
              <a:rPr lang="en-US" sz="1200" dirty="0"/>
              <a:t>W. W. </a:t>
            </a:r>
            <a:r>
              <a:rPr lang="en-US" sz="1200" dirty="0" err="1"/>
              <a:t>Terpstra</a:t>
            </a:r>
            <a:r>
              <a:rPr lang="en-US" sz="1200" dirty="0"/>
              <a:t>, S. </a:t>
            </a:r>
            <a:r>
              <a:rPr lang="en-US" sz="1200" dirty="0" err="1"/>
              <a:t>Behnel</a:t>
            </a:r>
            <a:r>
              <a:rPr lang="en-US" sz="1200" dirty="0"/>
              <a:t>, L. </a:t>
            </a:r>
            <a:r>
              <a:rPr lang="en-US" sz="1200" dirty="0" err="1"/>
              <a:t>Fiege</a:t>
            </a:r>
            <a:r>
              <a:rPr lang="en-US" sz="1200" dirty="0"/>
              <a:t>, J. </a:t>
            </a:r>
            <a:r>
              <a:rPr lang="en-US" sz="1200" dirty="0" err="1"/>
              <a:t>Kangasharju</a:t>
            </a:r>
            <a:r>
              <a:rPr lang="en-US" sz="1200" dirty="0"/>
              <a:t>, and A. </a:t>
            </a:r>
            <a:r>
              <a:rPr lang="en-US" sz="1200" dirty="0" err="1" smtClean="0"/>
              <a:t>Buchmann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r>
              <a:rPr lang="en-US" sz="1200" dirty="0" smtClean="0"/>
              <a:t>Bit </a:t>
            </a:r>
            <a:r>
              <a:rPr lang="en-US" sz="1200" dirty="0"/>
              <a:t>Zipper Rendezvous—Optimal Data Placement for General P2P </a:t>
            </a:r>
            <a:r>
              <a:rPr lang="en-US" sz="1200" dirty="0" smtClean="0"/>
              <a:t>Queries.</a:t>
            </a:r>
            <a:br>
              <a:rPr lang="en-US" sz="1200" dirty="0" smtClean="0"/>
            </a:br>
            <a:r>
              <a:rPr lang="en-US" sz="1200" dirty="0" smtClean="0"/>
              <a:t>In </a:t>
            </a:r>
            <a:r>
              <a:rPr lang="en-US" sz="1200" i="1" dirty="0"/>
              <a:t>EDBT’04 Workshop on Peer-to-Peer Computing and </a:t>
            </a:r>
            <a:r>
              <a:rPr lang="en-US" sz="1200" i="1" dirty="0" smtClean="0"/>
              <a:t>Databases</a:t>
            </a:r>
            <a:r>
              <a:rPr lang="en-US" sz="1200" i="1" dirty="0"/>
              <a:t>, </a:t>
            </a:r>
            <a:r>
              <a:rPr lang="en-US" sz="1200" dirty="0" smtClean="0"/>
              <a:t>2004.</a:t>
            </a:r>
            <a:endParaRPr lang="en-US" sz="1200" dirty="0"/>
          </a:p>
        </p:txBody>
      </p:sp>
      <p:pic>
        <p:nvPicPr>
          <p:cNvPr id="4" name="Bild 3" descr="bitzipp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38" y="1929658"/>
            <a:ext cx="5737737" cy="2055829"/>
          </a:xfrm>
          <a:prstGeom prst="rect">
            <a:avLst/>
          </a:prstGeom>
        </p:spPr>
      </p:pic>
      <p:pic>
        <p:nvPicPr>
          <p:cNvPr id="5" name="Bild 4" descr="z-ord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6" y="1827454"/>
            <a:ext cx="2375172" cy="2375172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Deetoo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Pro:</a:t>
            </a:r>
          </a:p>
          <a:p>
            <a:r>
              <a:rPr lang="en-US" dirty="0" smtClean="0"/>
              <a:t>2 rings for projection</a:t>
            </a:r>
          </a:p>
          <a:p>
            <a:r>
              <a:rPr lang="en-US" dirty="0" smtClean="0"/>
              <a:t>includes replica maintenance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Con:</a:t>
            </a:r>
          </a:p>
          <a:p>
            <a:r>
              <a:rPr lang="en-US" dirty="0" smtClean="0"/>
              <a:t>maintenance overhead for 2 rings</a:t>
            </a:r>
          </a:p>
          <a:p>
            <a:r>
              <a:rPr lang="en-US" dirty="0" smtClean="0"/>
              <a:t>no responsibility ranges</a:t>
            </a:r>
            <a:br>
              <a:rPr lang="en-US" dirty="0" smtClean="0"/>
            </a:br>
            <a:r>
              <a:rPr lang="en-US" dirty="0" smtClean="0"/>
              <a:t>(probabilistic approach)</a:t>
            </a:r>
          </a:p>
          <a:p>
            <a:r>
              <a:rPr lang="en-US" dirty="0"/>
              <a:t>additional </a:t>
            </a:r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Reference:</a:t>
            </a:r>
          </a:p>
          <a:p>
            <a:pPr marL="0" indent="0">
              <a:buNone/>
            </a:pPr>
            <a:r>
              <a:rPr lang="en-US" sz="1200" dirty="0"/>
              <a:t>T. W. Choi and P. O. Boykin. </a:t>
            </a:r>
            <a:r>
              <a:rPr lang="en-US" sz="1200" dirty="0" err="1"/>
              <a:t>Deetoo</a:t>
            </a:r>
            <a:r>
              <a:rPr lang="en-US" sz="1200" dirty="0"/>
              <a:t>: Scalable unstructured </a:t>
            </a:r>
            <a:r>
              <a:rPr lang="en-US" sz="1200" dirty="0" smtClean="0"/>
              <a:t>Search </a:t>
            </a:r>
            <a:r>
              <a:rPr lang="en-US" sz="1200" dirty="0"/>
              <a:t>built on a </a:t>
            </a:r>
            <a:r>
              <a:rPr lang="en-US" sz="1200" dirty="0" smtClean="0"/>
              <a:t>Structured Overlay</a:t>
            </a:r>
            <a:r>
              <a:rPr lang="en-US" sz="1200" dirty="0"/>
              <a:t>. In </a:t>
            </a:r>
            <a:r>
              <a:rPr lang="en-US" sz="1200" i="1" dirty="0"/>
              <a:t>HOTP2P - International Workshop on Hot Topics in Peer-to-Peer Systems, </a:t>
            </a:r>
            <a:r>
              <a:rPr lang="en-US" sz="1200" dirty="0"/>
              <a:t>Los Alamitos, CA, USA, 2010. IEEE Computer Society. 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Bild 3" descr="deetoo-mapp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991396"/>
            <a:ext cx="3940389" cy="1993373"/>
          </a:xfrm>
          <a:prstGeom prst="rect">
            <a:avLst/>
          </a:prstGeom>
        </p:spPr>
      </p:pic>
      <p:pic>
        <p:nvPicPr>
          <p:cNvPr id="5" name="Bild 4" descr="deetoo-rang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55" y="1746441"/>
            <a:ext cx="4763556" cy="2496623"/>
          </a:xfrm>
          <a:prstGeom prst="rect">
            <a:avLst/>
          </a:prstGeom>
        </p:spPr>
      </p:pic>
      <p:sp>
        <p:nvSpPr>
          <p:cNvPr id="10" name="Datumsplatzhalt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1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Unstructured Peer-to-Peer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3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Ferreira et al. – Random Walks 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13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Pro:</a:t>
            </a:r>
          </a:p>
          <a:p>
            <a:r>
              <a:rPr lang="en-US" dirty="0" smtClean="0"/>
              <a:t>very resilient topology</a:t>
            </a:r>
          </a:p>
          <a:p>
            <a:r>
              <a:rPr lang="en-US" dirty="0" smtClean="0"/>
              <a:t>proven correctness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4"/>
          </p:nvPr>
        </p:nvSpPr>
        <p:spPr>
          <a:xfrm>
            <a:off x="3133939" y="4749987"/>
            <a:ext cx="2944192" cy="1631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Con:</a:t>
            </a:r>
          </a:p>
          <a:p>
            <a:r>
              <a:rPr lang="en-US" dirty="0"/>
              <a:t>probabilistic</a:t>
            </a:r>
          </a:p>
          <a:p>
            <a:r>
              <a:rPr lang="en-US" dirty="0"/>
              <a:t>additional overhead</a:t>
            </a:r>
          </a:p>
          <a:p>
            <a:r>
              <a:rPr lang="en-US" dirty="0" smtClean="0"/>
              <a:t>slow &amp; fragile random walks</a:t>
            </a:r>
          </a:p>
          <a:p>
            <a:r>
              <a:rPr lang="en-US" dirty="0" smtClean="0"/>
              <a:t>no topology protocol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indent="0">
              <a:buNone/>
            </a:pPr>
            <a:r>
              <a:rPr lang="en-US" sz="1200" dirty="0"/>
              <a:t>R. A. Ferreira, M. K. </a:t>
            </a:r>
            <a:r>
              <a:rPr lang="en-US" sz="1200" dirty="0" err="1"/>
              <a:t>Ramanathan</a:t>
            </a:r>
            <a:r>
              <a:rPr lang="en-US" sz="1200" dirty="0"/>
              <a:t>, A. </a:t>
            </a:r>
            <a:r>
              <a:rPr lang="en-US" sz="1200" dirty="0" err="1"/>
              <a:t>Awan</a:t>
            </a:r>
            <a:r>
              <a:rPr lang="en-US" sz="1200" dirty="0"/>
              <a:t>, A. </a:t>
            </a:r>
            <a:r>
              <a:rPr lang="en-US" sz="1200" dirty="0" err="1"/>
              <a:t>Grama</a:t>
            </a:r>
            <a:r>
              <a:rPr lang="en-US" sz="1200" dirty="0"/>
              <a:t>, and S. </a:t>
            </a:r>
            <a:r>
              <a:rPr lang="en-US" sz="1200" dirty="0" err="1" smtClean="0"/>
              <a:t>Jagannathan</a:t>
            </a:r>
            <a:r>
              <a:rPr lang="en-US" sz="1200" dirty="0"/>
              <a:t>. Search with Probabilistic Guarantees in Unstructured Peer-to</a:t>
            </a:r>
            <a:r>
              <a:rPr lang="en-US" sz="1200" dirty="0" smtClean="0"/>
              <a:t>-Peer </a:t>
            </a:r>
            <a:r>
              <a:rPr lang="en-US" sz="1200" dirty="0"/>
              <a:t>Networks.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In </a:t>
            </a:r>
            <a:r>
              <a:rPr lang="en-US" sz="1200" i="1" dirty="0"/>
              <a:t>Proceedings of P2P’05, </a:t>
            </a:r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1200" dirty="0" smtClean="0"/>
              <a:t>pages </a:t>
            </a:r>
            <a:r>
              <a:rPr lang="en-US" sz="1200" dirty="0"/>
              <a:t>165–172, Washington, DC, USA, 2005. IEEE Computer Society. 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12" name="Inhaltsplatzhalter 11" descr="ferreira.pdf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63" r="-270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BubbleStorm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14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Pro:</a:t>
            </a:r>
          </a:p>
          <a:p>
            <a:r>
              <a:rPr lang="en-US" dirty="0" smtClean="0"/>
              <a:t>resilient</a:t>
            </a:r>
            <a:r>
              <a:rPr lang="en-US" dirty="0"/>
              <a:t> </a:t>
            </a:r>
            <a:r>
              <a:rPr lang="en-US" dirty="0" smtClean="0"/>
              <a:t>&amp; fast</a:t>
            </a:r>
          </a:p>
          <a:p>
            <a:r>
              <a:rPr lang="en-US" dirty="0" smtClean="0"/>
              <a:t>size-adaptive</a:t>
            </a:r>
          </a:p>
          <a:p>
            <a:r>
              <a:rPr lang="en-US" dirty="0" smtClean="0"/>
              <a:t>load-adaptive</a:t>
            </a:r>
          </a:p>
          <a:p>
            <a:r>
              <a:rPr lang="en-US" dirty="0" smtClean="0"/>
              <a:t>topology &amp; replica maintenance included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Con:</a:t>
            </a:r>
          </a:p>
          <a:p>
            <a:r>
              <a:rPr lang="en-US" dirty="0" smtClean="0"/>
              <a:t>probabilistic</a:t>
            </a:r>
          </a:p>
          <a:p>
            <a:r>
              <a:rPr lang="en-US" dirty="0" smtClean="0"/>
              <a:t>additional overhead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indent="0">
              <a:buNone/>
            </a:pPr>
            <a:r>
              <a:rPr lang="en-US" sz="1200" dirty="0"/>
              <a:t>W. W. </a:t>
            </a:r>
            <a:r>
              <a:rPr lang="en-US" sz="1200" dirty="0" err="1"/>
              <a:t>Terpstra</a:t>
            </a:r>
            <a:r>
              <a:rPr lang="en-US" sz="1200" dirty="0"/>
              <a:t>, J. </a:t>
            </a:r>
            <a:r>
              <a:rPr lang="en-US" sz="1200" dirty="0" err="1"/>
              <a:t>Kangasharju</a:t>
            </a:r>
            <a:r>
              <a:rPr lang="en-US" sz="1200" dirty="0"/>
              <a:t>, C. Leng, and A. P. </a:t>
            </a:r>
            <a:r>
              <a:rPr lang="en-US" sz="1200" dirty="0" err="1"/>
              <a:t>Buchmann</a:t>
            </a:r>
            <a:r>
              <a:rPr lang="en-US" sz="1200" dirty="0"/>
              <a:t>. </a:t>
            </a:r>
            <a:r>
              <a:rPr lang="en-US" sz="1200" dirty="0" err="1" smtClean="0"/>
              <a:t>BubbleStorm</a:t>
            </a:r>
            <a:r>
              <a:rPr lang="en-US" sz="1200" dirty="0"/>
              <a:t>: </a:t>
            </a:r>
            <a:r>
              <a:rPr lang="en-US" sz="1200" dirty="0" smtClean="0"/>
              <a:t>Resilient</a:t>
            </a:r>
            <a:r>
              <a:rPr lang="en-US" sz="1200" dirty="0"/>
              <a:t>, </a:t>
            </a:r>
            <a:r>
              <a:rPr lang="en-US" sz="1200" dirty="0" smtClean="0"/>
              <a:t>Probabilistic</a:t>
            </a:r>
            <a:r>
              <a:rPr lang="en-US" sz="1200" dirty="0"/>
              <a:t>, and </a:t>
            </a:r>
            <a:r>
              <a:rPr lang="en-US" sz="1200" dirty="0" smtClean="0"/>
              <a:t>Exhaustive Peer</a:t>
            </a:r>
            <a:r>
              <a:rPr lang="en-US" sz="1200" dirty="0"/>
              <a:t>-to</a:t>
            </a:r>
            <a:r>
              <a:rPr lang="en-US" sz="1200" dirty="0" smtClean="0"/>
              <a:t>-Peer Search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In </a:t>
            </a:r>
            <a:r>
              <a:rPr lang="en-US" sz="1200" i="1" dirty="0"/>
              <a:t>Proceedings of SIGCOMM’07, </a:t>
            </a:r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1200" dirty="0" smtClean="0"/>
              <a:t>pages </a:t>
            </a:r>
            <a:r>
              <a:rPr lang="en-US" sz="1200" dirty="0"/>
              <a:t>49–60, New York, NY, USA, 2007. ACM. 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12" name="Inhaltsplatzhalter 11" descr="bubblestorm.pdf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63" r="-270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8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Hautakorpi</a:t>
            </a:r>
            <a:r>
              <a:rPr lang="en-US" dirty="0" smtClean="0"/>
              <a:t> &amp; Schultz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15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Pro:</a:t>
            </a:r>
          </a:p>
          <a:p>
            <a:r>
              <a:rPr lang="en-US" dirty="0" smtClean="0"/>
              <a:t>unstructured solution on top of DHT</a:t>
            </a:r>
          </a:p>
          <a:p>
            <a:r>
              <a:rPr lang="en-US" dirty="0" smtClean="0"/>
              <a:t>incremental deployment possible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Con:</a:t>
            </a:r>
          </a:p>
          <a:p>
            <a:r>
              <a:rPr lang="en-US" dirty="0"/>
              <a:t>probabilistic</a:t>
            </a:r>
          </a:p>
          <a:p>
            <a:r>
              <a:rPr lang="en-US" dirty="0"/>
              <a:t>additional </a:t>
            </a:r>
            <a:r>
              <a:rPr lang="en-US" dirty="0" smtClean="0"/>
              <a:t>overhead</a:t>
            </a:r>
          </a:p>
          <a:p>
            <a:r>
              <a:rPr lang="en-US" dirty="0" smtClean="0"/>
              <a:t>fragile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indent="0">
              <a:buNone/>
            </a:pPr>
            <a:r>
              <a:rPr lang="en-US" sz="1200" dirty="0"/>
              <a:t>J. </a:t>
            </a:r>
            <a:r>
              <a:rPr lang="en-US" sz="1200" dirty="0" err="1"/>
              <a:t>Hautakorpi</a:t>
            </a:r>
            <a:r>
              <a:rPr lang="en-US" sz="1200" dirty="0"/>
              <a:t> and G. Schultz.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 Feasibility Study </a:t>
            </a:r>
            <a:r>
              <a:rPr lang="en-US" sz="1200" dirty="0"/>
              <a:t>of an </a:t>
            </a:r>
            <a:r>
              <a:rPr lang="en-US" sz="1200" dirty="0" smtClean="0"/>
              <a:t>Arbitrary Search </a:t>
            </a:r>
            <a:r>
              <a:rPr lang="en-US" sz="1200" dirty="0"/>
              <a:t>in </a:t>
            </a:r>
            <a:r>
              <a:rPr lang="en-US" sz="1200" dirty="0" smtClean="0"/>
              <a:t>Structured Peer</a:t>
            </a:r>
            <a:r>
              <a:rPr lang="en-US" sz="1200" dirty="0"/>
              <a:t>-to</a:t>
            </a:r>
            <a:r>
              <a:rPr lang="en-US" sz="1200" dirty="0" smtClean="0"/>
              <a:t>-Peer Networks</a:t>
            </a:r>
            <a:r>
              <a:rPr lang="en-US" sz="1200" dirty="0"/>
              <a:t>. I</a:t>
            </a:r>
            <a:r>
              <a:rPr lang="en-US" sz="1200" dirty="0" smtClean="0"/>
              <a:t>n </a:t>
            </a:r>
            <a:r>
              <a:rPr lang="en-US" sz="1200" i="1" dirty="0"/>
              <a:t>Proceedings of 19th International Conference on Computer Communications and Networks (ICCCN), </a:t>
            </a:r>
            <a:r>
              <a:rPr lang="en-US" sz="1200" dirty="0"/>
              <a:t>pages 1–8. IEEE, Aug. 2010. </a:t>
            </a:r>
          </a:p>
        </p:txBody>
      </p:sp>
      <p:pic>
        <p:nvPicPr>
          <p:cNvPr id="12" name="Inhaltsplatzhalter 11" descr="hautakorpi.pdf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07" r="-2910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7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Semi-Structured Peer-to-Peer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3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SplitQuest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17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Pro:</a:t>
            </a:r>
          </a:p>
          <a:p>
            <a:r>
              <a:rPr lang="en-US" dirty="0" smtClean="0"/>
              <a:t>combines unstructured resilience with structured efficiency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Con:</a:t>
            </a:r>
          </a:p>
          <a:p>
            <a:r>
              <a:rPr lang="en-US" dirty="0" smtClean="0"/>
              <a:t>probabilistic</a:t>
            </a:r>
          </a:p>
          <a:p>
            <a:r>
              <a:rPr lang="en-US" dirty="0" smtClean="0"/>
              <a:t>lacks analysis and prototype evaluation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Reference:</a:t>
            </a:r>
          </a:p>
          <a:p>
            <a:pPr marL="0" indent="0">
              <a:buNone/>
            </a:pPr>
            <a:r>
              <a:rPr lang="en-US" sz="1200" dirty="0"/>
              <a:t>P. Lopes and R. A. Ferreira. </a:t>
            </a:r>
            <a:r>
              <a:rPr lang="en-US" sz="1200" dirty="0" err="1" smtClean="0"/>
              <a:t>SplitQuest</a:t>
            </a:r>
            <a:r>
              <a:rPr lang="en-US" sz="1200" dirty="0"/>
              <a:t>: </a:t>
            </a:r>
            <a:r>
              <a:rPr lang="en-US" sz="1200" dirty="0" smtClean="0"/>
              <a:t>Controlled </a:t>
            </a:r>
            <a:r>
              <a:rPr lang="en-US" sz="1200" dirty="0"/>
              <a:t>and </a:t>
            </a:r>
            <a:r>
              <a:rPr lang="en-US" sz="1200" dirty="0" smtClean="0"/>
              <a:t>Exhaustive Search </a:t>
            </a:r>
            <a:r>
              <a:rPr lang="en-US" sz="1200" dirty="0"/>
              <a:t>in </a:t>
            </a:r>
            <a:r>
              <a:rPr lang="en-US" sz="1200" dirty="0" smtClean="0"/>
              <a:t>Peer</a:t>
            </a:r>
            <a:r>
              <a:rPr lang="en-US" sz="1200" dirty="0"/>
              <a:t>-to</a:t>
            </a:r>
            <a:r>
              <a:rPr lang="en-US" sz="1200" dirty="0" smtClean="0"/>
              <a:t>-Peer </a:t>
            </a:r>
            <a:r>
              <a:rPr lang="en-US" sz="1200" dirty="0"/>
              <a:t>N</a:t>
            </a:r>
            <a:r>
              <a:rPr lang="en-US" sz="1200" dirty="0" smtClean="0"/>
              <a:t>etworks</a:t>
            </a:r>
            <a:r>
              <a:rPr lang="en-US" sz="1200" dirty="0"/>
              <a:t>. In </a:t>
            </a:r>
            <a:r>
              <a:rPr lang="en-US" sz="1200" i="1" dirty="0"/>
              <a:t>Proceedings of the 9th </a:t>
            </a:r>
            <a:r>
              <a:rPr lang="en-US" sz="1200" i="1" dirty="0" smtClean="0"/>
              <a:t>International Conference </a:t>
            </a:r>
            <a:r>
              <a:rPr lang="en-US" sz="1200" i="1" dirty="0"/>
              <a:t>on Peer-to</a:t>
            </a:r>
            <a:r>
              <a:rPr lang="en-US" sz="1200" i="1" dirty="0" smtClean="0"/>
              <a:t>-Peer Systems</a:t>
            </a:r>
            <a:r>
              <a:rPr lang="en-US" sz="1200" i="1" dirty="0"/>
              <a:t>, </a:t>
            </a:r>
            <a:r>
              <a:rPr lang="en-US" sz="1200" dirty="0"/>
              <a:t>IPTPS’10, </a:t>
            </a:r>
            <a:r>
              <a:rPr lang="en-US" sz="1200" dirty="0" smtClean="0"/>
              <a:t>Berkeley</a:t>
            </a:r>
            <a:r>
              <a:rPr lang="en-US" sz="1200" dirty="0"/>
              <a:t>, CA, USA, 2010. USENIX Association. </a:t>
            </a:r>
          </a:p>
        </p:txBody>
      </p:sp>
      <p:pic>
        <p:nvPicPr>
          <p:cNvPr id="12" name="Inhaltsplatzhalter 11" descr="splitquest.pdf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07" r="-2910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2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374551"/>
              </p:ext>
            </p:extLst>
          </p:nvPr>
        </p:nvGraphicFramePr>
        <p:xfrm>
          <a:off x="250825" y="1682978"/>
          <a:ext cx="8606587" cy="2029495"/>
        </p:xfrm>
        <a:graphic>
          <a:graphicData uri="http://schemas.openxmlformats.org/drawingml/2006/table">
            <a:tbl>
              <a:tblPr firstRow="1" bandRow="1" bandCol="1">
                <a:tableStyleId>{616DA210-FB5B-4158-B5E0-FEB733F419BA}</a:tableStyleId>
              </a:tblPr>
              <a:tblGrid>
                <a:gridCol w="1181238"/>
                <a:gridCol w="1863852"/>
                <a:gridCol w="1683480"/>
                <a:gridCol w="1878885"/>
                <a:gridCol w="1999132"/>
              </a:tblGrid>
              <a:tr h="479460">
                <a:tc>
                  <a:txBody>
                    <a:bodyPr/>
                    <a:lstStyle/>
                    <a:p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ahoma"/>
                          <a:cs typeface="Tahoma"/>
                        </a:rPr>
                        <a:t>Data</a:t>
                      </a:r>
                      <a:r>
                        <a:rPr lang="en-US" sz="1400" b="0" baseline="0" dirty="0" smtClean="0">
                          <a:latin typeface="Tahoma"/>
                          <a:cs typeface="Tahoma"/>
                        </a:rPr>
                        <a:t> Center</a:t>
                      </a:r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ahoma"/>
                          <a:cs typeface="Tahoma"/>
                        </a:rPr>
                        <a:t>Structured</a:t>
                      </a:r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94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/>
                          <a:cs typeface="Tahoma"/>
                        </a:rPr>
                        <a:t>Name</a:t>
                      </a:r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/>
                          <a:cs typeface="Tahoma"/>
                        </a:rPr>
                        <a:t>Grid</a:t>
                      </a:r>
                      <a:endParaRPr lang="en-US" sz="1400" b="1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/>
                          <a:cs typeface="Tahoma"/>
                        </a:rPr>
                        <a:t>ROAR</a:t>
                      </a:r>
                      <a:endParaRPr lang="en-US" sz="1400" b="1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/>
                          <a:cs typeface="Tahoma"/>
                        </a:rPr>
                        <a:t>Bit Zipper</a:t>
                      </a:r>
                      <a:endParaRPr lang="en-US" sz="1400" b="1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Tahoma"/>
                          <a:cs typeface="Tahoma"/>
                        </a:rPr>
                        <a:t>Deetoo</a:t>
                      </a:r>
                      <a:endParaRPr lang="en-US" sz="1400" b="1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46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/>
                          <a:cs typeface="Tahoma"/>
                        </a:rPr>
                        <a:t>Pro</a:t>
                      </a:r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simple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adaptive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DHT add-on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maintenance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</a:tr>
              <a:tr h="59111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/>
                          <a:cs typeface="Tahoma"/>
                        </a:rPr>
                        <a:t>Con</a:t>
                      </a:r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not</a:t>
                      </a:r>
                      <a:r>
                        <a:rPr lang="en-US" sz="1400" baseline="0" dirty="0" smtClean="0">
                          <a:latin typeface="Tahoma"/>
                          <a:cs typeface="Tahoma"/>
                        </a:rPr>
                        <a:t> adaptive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centralized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maintenance</a:t>
                      </a:r>
                      <a:r>
                        <a:rPr lang="en-US" sz="1400" baseline="0" dirty="0" smtClean="0">
                          <a:latin typeface="Tahoma"/>
                          <a:cs typeface="Tahoma"/>
                        </a:rPr>
                        <a:t> unclear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probabilistic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268135"/>
              </p:ext>
            </p:extLst>
          </p:nvPr>
        </p:nvGraphicFramePr>
        <p:xfrm>
          <a:off x="250826" y="4088769"/>
          <a:ext cx="8606587" cy="2030400"/>
        </p:xfrm>
        <a:graphic>
          <a:graphicData uri="http://schemas.openxmlformats.org/drawingml/2006/table">
            <a:tbl>
              <a:tblPr firstRow="1" bandRow="1" bandCol="1">
                <a:tableStyleId>{616DA210-FB5B-4158-B5E0-FEB733F419BA}</a:tableStyleId>
              </a:tblPr>
              <a:tblGrid>
                <a:gridCol w="1181238"/>
                <a:gridCol w="1863852"/>
                <a:gridCol w="1683480"/>
                <a:gridCol w="1878885"/>
                <a:gridCol w="1999132"/>
              </a:tblGrid>
              <a:tr h="432126">
                <a:tc>
                  <a:txBody>
                    <a:bodyPr/>
                    <a:lstStyle/>
                    <a:p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ahoma"/>
                          <a:cs typeface="Tahoma"/>
                        </a:rPr>
                        <a:t>Unstructured</a:t>
                      </a:r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ahoma"/>
                          <a:cs typeface="Tahoma"/>
                        </a:rPr>
                        <a:t>Semi-Structured</a:t>
                      </a:r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</a:tr>
              <a:tr h="53275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/>
                          <a:cs typeface="Tahoma"/>
                        </a:rPr>
                        <a:t>Name</a:t>
                      </a:r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ahoma"/>
                          <a:cs typeface="Tahoma"/>
                        </a:rPr>
                        <a:t>Ferreira</a:t>
                      </a:r>
                      <a:endParaRPr lang="en-US" sz="1400" b="1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Tahoma"/>
                          <a:cs typeface="Tahoma"/>
                        </a:rPr>
                        <a:t>BubbleStorm</a:t>
                      </a:r>
                      <a:endParaRPr lang="en-US" sz="1400" b="1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Tahoma"/>
                          <a:cs typeface="Tahoma"/>
                        </a:rPr>
                        <a:t>Hautakorpi</a:t>
                      </a:r>
                      <a:endParaRPr lang="en-US" sz="1400" b="1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Tahoma"/>
                          <a:cs typeface="Tahoma"/>
                        </a:rPr>
                        <a:t>SplitQuest</a:t>
                      </a:r>
                      <a:endParaRPr lang="en-US" sz="1400" b="1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275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/>
                          <a:cs typeface="Tahoma"/>
                        </a:rPr>
                        <a:t>Pro</a:t>
                      </a:r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simple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ahoma"/>
                          <a:cs typeface="Tahoma"/>
                        </a:rPr>
                        <a:t>resilient &amp; adaptive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ahoma"/>
                          <a:cs typeface="Tahoma"/>
                        </a:rPr>
                        <a:t>increm</a:t>
                      </a:r>
                      <a:r>
                        <a:rPr lang="en-US" sz="1400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lang="en-US" sz="1400" baseline="0" dirty="0" smtClean="0">
                          <a:latin typeface="Tahoma"/>
                          <a:cs typeface="Tahoma"/>
                        </a:rPr>
                        <a:t> DHT add-on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efficient &amp; resilient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</a:tr>
              <a:tr h="53275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ahoma"/>
                          <a:cs typeface="Tahoma"/>
                        </a:rPr>
                        <a:t>Con</a:t>
                      </a:r>
                      <a:endParaRPr lang="en-US" sz="1400" b="0" dirty="0">
                        <a:latin typeface="Tahoma"/>
                        <a:cs typeface="Tahoma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fragile &amp; slow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ahoma"/>
                          <a:cs typeface="Tahoma"/>
                        </a:rPr>
                        <a:t>probabilistic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probabilistic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ahoma"/>
                          <a:cs typeface="Tahoma"/>
                        </a:rPr>
                        <a:t>immature</a:t>
                      </a:r>
                      <a:endParaRPr lang="en-US" sz="1400" dirty="0">
                        <a:latin typeface="Tahoma"/>
                        <a:cs typeface="Tahoma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01953" y="4444869"/>
            <a:ext cx="2004051" cy="1748259"/>
          </a:xfrm>
          <a:prstGeom prst="ellipse">
            <a:avLst/>
          </a:prstGeom>
          <a:noFill/>
          <a:ln w="28575" cmpd="sng">
            <a:solidFill>
              <a:srgbClr val="B90F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35674" y="4436622"/>
            <a:ext cx="2004051" cy="1748259"/>
          </a:xfrm>
          <a:prstGeom prst="ellipse">
            <a:avLst/>
          </a:prstGeom>
          <a:noFill/>
          <a:ln w="28575" cmpd="sng">
            <a:solidFill>
              <a:srgbClr val="B90F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91580" y="2036886"/>
            <a:ext cx="2004051" cy="1748259"/>
          </a:xfrm>
          <a:prstGeom prst="ellipse">
            <a:avLst/>
          </a:prstGeom>
          <a:noFill/>
          <a:ln w="28575" cmpd="sng">
            <a:solidFill>
              <a:srgbClr val="B90F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31681" y="2036886"/>
            <a:ext cx="2004051" cy="1748259"/>
          </a:xfrm>
          <a:prstGeom prst="ellipse">
            <a:avLst/>
          </a:prstGeom>
          <a:noFill/>
          <a:ln w="28575" cmpd="sng">
            <a:solidFill>
              <a:srgbClr val="B90F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2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ierung 80"/>
          <p:cNvGrpSpPr/>
          <p:nvPr/>
        </p:nvGrpSpPr>
        <p:grpSpPr>
          <a:xfrm>
            <a:off x="4206734" y="1644906"/>
            <a:ext cx="4185475" cy="2062458"/>
            <a:chOff x="3961525" y="2460195"/>
            <a:chExt cx="4185475" cy="2062458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5916364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4749739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138614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5527489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5916364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6305239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694114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5916364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5916364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4749739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138614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5527489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305239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6694114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4749739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138614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527489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305239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694114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04" name="Rechteck 103"/>
            <p:cNvSpPr>
              <a:spLocks noChangeAspect="1"/>
            </p:cNvSpPr>
            <p:nvPr/>
          </p:nvSpPr>
          <p:spPr>
            <a:xfrm>
              <a:off x="5711639" y="2460195"/>
              <a:ext cx="617870" cy="272934"/>
            </a:xfrm>
            <a:prstGeom prst="rect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hteck 104"/>
            <p:cNvSpPr>
              <a:spLocks noChangeAspect="1"/>
            </p:cNvSpPr>
            <p:nvPr/>
          </p:nvSpPr>
          <p:spPr>
            <a:xfrm>
              <a:off x="3961525" y="3383954"/>
              <a:ext cx="661264" cy="272934"/>
            </a:xfrm>
            <a:prstGeom prst="rect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Query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4749739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138614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5527489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6305239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6694114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4749739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138614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27489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305239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694114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5916364" y="2918613"/>
              <a:ext cx="283580" cy="290648"/>
            </a:xfrm>
            <a:prstGeom prst="ellipse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Tahoma"/>
                  <a:cs typeface="Tahoma"/>
                </a:rPr>
                <a:t>D</a:t>
              </a:r>
              <a:endParaRPr lang="en-US" sz="1200" b="1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5916364" y="3356998"/>
              <a:ext cx="283580" cy="290648"/>
            </a:xfrm>
            <a:prstGeom prst="ellipse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Tahoma"/>
                  <a:cs typeface="Tahoma"/>
                </a:rPr>
                <a:t>D</a:t>
              </a:r>
              <a:endParaRPr lang="en-US" sz="1200" b="1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5916364" y="3786543"/>
              <a:ext cx="283580" cy="290648"/>
            </a:xfrm>
            <a:prstGeom prst="ellipse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Tahoma"/>
                  <a:cs typeface="Tahoma"/>
                </a:rPr>
                <a:t>D</a:t>
              </a:r>
              <a:endParaRPr lang="en-US" sz="1200" b="1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5916364" y="4224929"/>
              <a:ext cx="283580" cy="290648"/>
            </a:xfrm>
            <a:prstGeom prst="ellipse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Tahoma"/>
                  <a:cs typeface="Tahoma"/>
                </a:rPr>
                <a:t>D</a:t>
              </a:r>
              <a:endParaRPr lang="en-US" sz="1200" b="1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5916364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5916364" y="3356998"/>
              <a:ext cx="283580" cy="290648"/>
            </a:xfrm>
            <a:prstGeom prst="ellipse">
              <a:avLst/>
            </a:prstGeom>
            <a:solidFill>
              <a:srgbClr val="B90F2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Tahoma"/>
                  <a:cs typeface="Tahoma"/>
                </a:rPr>
                <a:t>R</a:t>
              </a:r>
            </a:p>
          </p:txBody>
        </p:sp>
        <p:sp>
          <p:nvSpPr>
            <p:cNvPr id="151" name="Textfeld 150"/>
            <p:cNvSpPr txBox="1">
              <a:spLocks noChangeAspect="1"/>
            </p:cNvSpPr>
            <p:nvPr/>
          </p:nvSpPr>
          <p:spPr>
            <a:xfrm>
              <a:off x="5804719" y="3618982"/>
              <a:ext cx="1362844" cy="246221"/>
            </a:xfrm>
            <a:prstGeom prst="rect">
              <a:avLst/>
            </a:prstGeom>
            <a:noFill/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  <a:latin typeface="Tahoma"/>
                  <a:cs typeface="Tahoma"/>
                </a:rPr>
                <a:t>Rendezvous Node</a:t>
              </a:r>
              <a:endParaRPr lang="en-US" sz="1000" b="1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  <a:latin typeface="Tahoma"/>
                <a:cs typeface="Tahoma"/>
              </a:endParaRPr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7085670" y="3364074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7474545" y="3364074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7863420" y="3364074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7085670" y="292568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7474545" y="292568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7863420" y="292568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7085670" y="3364074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474545" y="3364074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7863420" y="3364074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7085670" y="379361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7474545" y="379361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7863420" y="379361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7085670" y="4232005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7474545" y="4232005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>
            <a:xfrm>
              <a:off x="7863420" y="4232005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</p:grpSp>
      <p:grpSp>
        <p:nvGrpSpPr>
          <p:cNvPr id="3" name="Gruppierung 2"/>
          <p:cNvGrpSpPr/>
          <p:nvPr/>
        </p:nvGrpSpPr>
        <p:grpSpPr>
          <a:xfrm>
            <a:off x="3892642" y="1310952"/>
            <a:ext cx="4908779" cy="2720887"/>
            <a:chOff x="3892642" y="1310952"/>
            <a:chExt cx="4908779" cy="2720887"/>
          </a:xfrm>
        </p:grpSpPr>
        <p:pic>
          <p:nvPicPr>
            <p:cNvPr id="78" name="Inhaltsplatzhalter 4" descr="rendezvous-genealog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747" b="-10747"/>
            <a:stretch>
              <a:fillRect/>
            </a:stretch>
          </p:blipFill>
          <p:spPr>
            <a:xfrm>
              <a:off x="3892642" y="1310952"/>
              <a:ext cx="4908779" cy="2720887"/>
            </a:xfrm>
            <a:prstGeom prst="rect">
              <a:avLst/>
            </a:prstGeom>
          </p:spPr>
        </p:pic>
        <p:sp>
          <p:nvSpPr>
            <p:cNvPr id="79" name="Oval 78"/>
            <p:cNvSpPr/>
            <p:nvPr/>
          </p:nvSpPr>
          <p:spPr>
            <a:xfrm>
              <a:off x="4229145" y="1665821"/>
              <a:ext cx="907958" cy="340033"/>
            </a:xfrm>
            <a:prstGeom prst="ellipse">
              <a:avLst/>
            </a:prstGeom>
            <a:noFill/>
            <a:ln w="28575" cmpd="sng">
              <a:solidFill>
                <a:srgbClr val="B90F2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Rendezvous Search &amp; Cloud Computing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19</a:t>
            </a:fld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84" name="Inhaltsplatzhalter 83"/>
          <p:cNvSpPr>
            <a:spLocks noGrp="1"/>
          </p:cNvSpPr>
          <p:nvPr>
            <p:ph idx="1"/>
          </p:nvPr>
        </p:nvSpPr>
        <p:spPr>
          <a:xfrm>
            <a:off x="250825" y="4667522"/>
            <a:ext cx="4202113" cy="1714228"/>
          </a:xfrm>
        </p:spPr>
        <p:txBody>
          <a:bodyPr/>
          <a:lstStyle/>
          <a:p>
            <a:r>
              <a:rPr lang="en-US" sz="1800" dirty="0"/>
              <a:t>s</a:t>
            </a:r>
            <a:r>
              <a:rPr lang="en-US" sz="1800" dirty="0" smtClean="0"/>
              <a:t>imilar problems</a:t>
            </a:r>
          </a:p>
          <a:p>
            <a:r>
              <a:rPr lang="en-US" sz="1800" dirty="0" smtClean="0"/>
              <a:t>similar requirements</a:t>
            </a:r>
          </a:p>
          <a:p>
            <a:r>
              <a:rPr lang="en-US" sz="1800" dirty="0" smtClean="0"/>
              <a:t>less research history</a:t>
            </a:r>
            <a:endParaRPr lang="en-US" sz="1800" dirty="0"/>
          </a:p>
        </p:txBody>
      </p:sp>
      <p:sp>
        <p:nvSpPr>
          <p:cNvPr id="85" name="Inhaltsplatzhalter 84"/>
          <p:cNvSpPr>
            <a:spLocks noGrp="1"/>
          </p:cNvSpPr>
          <p:nvPr>
            <p:ph idx="13"/>
          </p:nvPr>
        </p:nvSpPr>
        <p:spPr>
          <a:xfrm>
            <a:off x="4683124" y="4667522"/>
            <a:ext cx="4208463" cy="171422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could benefit from</a:t>
            </a:r>
          </a:p>
          <a:p>
            <a:r>
              <a:rPr lang="en-US" sz="1800" dirty="0" smtClean="0"/>
              <a:t>size </a:t>
            </a:r>
            <a:r>
              <a:rPr lang="en-US" sz="1800" dirty="0" err="1" smtClean="0"/>
              <a:t>adaptivity</a:t>
            </a:r>
            <a:endParaRPr lang="en-US" sz="1800" dirty="0" smtClean="0"/>
          </a:p>
          <a:p>
            <a:r>
              <a:rPr lang="en-US" sz="1800" dirty="0" smtClean="0"/>
              <a:t>traffic </a:t>
            </a:r>
            <a:r>
              <a:rPr lang="en-US" sz="1800" dirty="0" err="1" smtClean="0"/>
              <a:t>adaptivity</a:t>
            </a:r>
            <a:endParaRPr lang="en-US" sz="1800" dirty="0" smtClean="0"/>
          </a:p>
          <a:p>
            <a:r>
              <a:rPr lang="en-US" sz="1800" dirty="0" smtClean="0"/>
              <a:t>fault tolerance</a:t>
            </a:r>
          </a:p>
          <a:p>
            <a:r>
              <a:rPr lang="en-US" sz="1800" dirty="0" smtClean="0"/>
              <a:t>algorithm diversity</a:t>
            </a:r>
            <a:endParaRPr lang="en-US" sz="1800" dirty="0"/>
          </a:p>
        </p:txBody>
      </p:sp>
      <p:grpSp>
        <p:nvGrpSpPr>
          <p:cNvPr id="29" name="Gruppierung 28"/>
          <p:cNvGrpSpPr/>
          <p:nvPr/>
        </p:nvGrpSpPr>
        <p:grpSpPr>
          <a:xfrm>
            <a:off x="344089" y="1772838"/>
            <a:ext cx="2663135" cy="338107"/>
            <a:chOff x="362874" y="2712939"/>
            <a:chExt cx="2663135" cy="338107"/>
          </a:xfrm>
        </p:grpSpPr>
        <p:sp>
          <p:nvSpPr>
            <p:cNvPr id="7" name="Oval 6"/>
            <p:cNvSpPr/>
            <p:nvPr/>
          </p:nvSpPr>
          <p:spPr>
            <a:xfrm>
              <a:off x="362874" y="27129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51749" y="27129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40624" y="27129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29499" y="27129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918374" y="27129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96124" y="27129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307249" y="27129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pierung 29"/>
          <p:cNvGrpSpPr/>
          <p:nvPr/>
        </p:nvGrpSpPr>
        <p:grpSpPr>
          <a:xfrm>
            <a:off x="344089" y="2211224"/>
            <a:ext cx="2663135" cy="338107"/>
            <a:chOff x="362874" y="3170299"/>
            <a:chExt cx="2663135" cy="338107"/>
          </a:xfrm>
        </p:grpSpPr>
        <p:sp>
          <p:nvSpPr>
            <p:cNvPr id="15" name="Oval 14"/>
            <p:cNvSpPr/>
            <p:nvPr/>
          </p:nvSpPr>
          <p:spPr>
            <a:xfrm>
              <a:off x="362874" y="317029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51749" y="317029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40624" y="317029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529499" y="317029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918374" y="317029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696124" y="317029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307249" y="317029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uppierung 30"/>
          <p:cNvGrpSpPr/>
          <p:nvPr/>
        </p:nvGrpSpPr>
        <p:grpSpPr>
          <a:xfrm>
            <a:off x="344089" y="2649610"/>
            <a:ext cx="2663135" cy="338107"/>
            <a:chOff x="350331" y="3624018"/>
            <a:chExt cx="2663135" cy="338107"/>
          </a:xfrm>
        </p:grpSpPr>
        <p:sp>
          <p:nvSpPr>
            <p:cNvPr id="22" name="Oval 21"/>
            <p:cNvSpPr/>
            <p:nvPr/>
          </p:nvSpPr>
          <p:spPr>
            <a:xfrm>
              <a:off x="350331" y="362401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39206" y="362401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128081" y="362401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516956" y="362401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905831" y="362401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83581" y="362401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294706" y="362401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uppierung 38"/>
          <p:cNvGrpSpPr/>
          <p:nvPr/>
        </p:nvGrpSpPr>
        <p:grpSpPr>
          <a:xfrm>
            <a:off x="344089" y="3087995"/>
            <a:ext cx="2663135" cy="338107"/>
            <a:chOff x="515274" y="2865339"/>
            <a:chExt cx="2663135" cy="338107"/>
          </a:xfrm>
        </p:grpSpPr>
        <p:sp>
          <p:nvSpPr>
            <p:cNvPr id="32" name="Oval 31"/>
            <p:cNvSpPr/>
            <p:nvPr/>
          </p:nvSpPr>
          <p:spPr>
            <a:xfrm>
              <a:off x="515274" y="28653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04149" y="28653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293024" y="28653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81899" y="28653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070774" y="28653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848524" y="28653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459649" y="2865339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1201429" y="3529504"/>
            <a:ext cx="810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ahoma"/>
                <a:cs typeface="Tahoma"/>
              </a:rPr>
              <a:t>Sharding</a:t>
            </a:r>
            <a:endParaRPr lang="en-US" sz="1200" dirty="0">
              <a:latin typeface="Tahoma"/>
              <a:cs typeface="Tahoma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47873" y="3929236"/>
            <a:ext cx="2569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ahoma"/>
                <a:cs typeface="Tahoma"/>
              </a:rPr>
              <a:t>Key-Value Store Scalability</a:t>
            </a:r>
          </a:p>
        </p:txBody>
      </p:sp>
      <p:cxnSp>
        <p:nvCxnSpPr>
          <p:cNvPr id="44" name="Gerade Verbindung mit Pfeil 43"/>
          <p:cNvCxnSpPr>
            <a:stCxn id="41" idx="3"/>
          </p:cNvCxnSpPr>
          <p:nvPr/>
        </p:nvCxnSpPr>
        <p:spPr>
          <a:xfrm flipV="1">
            <a:off x="2012298" y="3661449"/>
            <a:ext cx="994926" cy="65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41" idx="1"/>
          </p:cNvCxnSpPr>
          <p:nvPr/>
        </p:nvCxnSpPr>
        <p:spPr>
          <a:xfrm flipH="1">
            <a:off x="344089" y="3668004"/>
            <a:ext cx="8573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2515373" y="2410831"/>
            <a:ext cx="137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Tahoma"/>
                <a:cs typeface="Tahoma"/>
              </a:rPr>
              <a:t>Replication</a:t>
            </a:r>
            <a:endParaRPr lang="en-US" sz="1200" dirty="0">
              <a:latin typeface="Tahoma"/>
              <a:cs typeface="Tahoma"/>
            </a:endParaRPr>
          </a:p>
        </p:txBody>
      </p:sp>
      <p:cxnSp>
        <p:nvCxnSpPr>
          <p:cNvPr id="52" name="Gerade Verbindung mit Pfeil 51"/>
          <p:cNvCxnSpPr>
            <a:stCxn id="51" idx="0"/>
          </p:cNvCxnSpPr>
          <p:nvPr/>
        </p:nvCxnSpPr>
        <p:spPr>
          <a:xfrm flipV="1">
            <a:off x="3204008" y="1772839"/>
            <a:ext cx="6425" cy="637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51" idx="2"/>
          </p:cNvCxnSpPr>
          <p:nvPr/>
        </p:nvCxnSpPr>
        <p:spPr>
          <a:xfrm>
            <a:off x="3204008" y="2687830"/>
            <a:ext cx="6425" cy="73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Line 15"/>
          <p:cNvSpPr>
            <a:spLocks noChangeShapeType="1"/>
          </p:cNvSpPr>
          <p:nvPr/>
        </p:nvSpPr>
        <p:spPr bwMode="auto">
          <a:xfrm>
            <a:off x="252413" y="4503034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noProof="0">
              <a:latin typeface="Tahoma"/>
              <a:cs typeface="Tahoma"/>
            </a:endParaRPr>
          </a:p>
        </p:txBody>
      </p:sp>
      <p:grpSp>
        <p:nvGrpSpPr>
          <p:cNvPr id="117" name="Gruppierung 116"/>
          <p:cNvGrpSpPr/>
          <p:nvPr/>
        </p:nvGrpSpPr>
        <p:grpSpPr>
          <a:xfrm>
            <a:off x="344089" y="1772838"/>
            <a:ext cx="2663135" cy="1653264"/>
            <a:chOff x="344089" y="1772838"/>
            <a:chExt cx="2663135" cy="1653264"/>
          </a:xfrm>
        </p:grpSpPr>
        <p:sp>
          <p:nvSpPr>
            <p:cNvPr id="118" name="Oval 117"/>
            <p:cNvSpPr/>
            <p:nvPr/>
          </p:nvSpPr>
          <p:spPr>
            <a:xfrm>
              <a:off x="344089" y="177283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732964" y="177283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1121839" y="177283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510714" y="1772838"/>
              <a:ext cx="329885" cy="338107"/>
            </a:xfrm>
            <a:prstGeom prst="ellipse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D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1899589" y="177283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2677339" y="177283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2288464" y="1772838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344089" y="2211224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32964" y="2211224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1121839" y="2211224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1510714" y="2211224"/>
              <a:ext cx="329885" cy="338107"/>
            </a:xfrm>
            <a:prstGeom prst="ellipse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D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1899589" y="2211224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2677339" y="2211224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2288464" y="2211224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344089" y="2649610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32964" y="2649610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1121839" y="2649610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1510714" y="2649610"/>
              <a:ext cx="329885" cy="338107"/>
            </a:xfrm>
            <a:prstGeom prst="ellipse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D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1899589" y="2649610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2677339" y="2649610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2288464" y="2649610"/>
              <a:ext cx="329885" cy="338107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344089" y="3087995"/>
              <a:ext cx="329885" cy="338107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732964" y="3087995"/>
              <a:ext cx="329885" cy="338107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1121839" y="3087995"/>
              <a:ext cx="329885" cy="338107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1510714" y="3087995"/>
              <a:ext cx="329885" cy="338107"/>
            </a:xfrm>
            <a:prstGeom prst="ellipse">
              <a:avLst/>
            </a:prstGeom>
            <a:solidFill>
              <a:srgbClr val="B90F2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Tahoma"/>
                  <a:cs typeface="Tahoma"/>
                </a:rPr>
                <a:t>M</a:t>
              </a:r>
              <a:endParaRPr lang="en-US" sz="1200" b="1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1899589" y="3087995"/>
              <a:ext cx="329885" cy="338107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2677339" y="3087995"/>
              <a:ext cx="329885" cy="338107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2288464" y="3087995"/>
              <a:ext cx="329885" cy="338107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51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85" grpId="0" build="p"/>
      <p:bldP spid="51" grpId="0"/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Search: A Traditional View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2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Implement distributed key-value lookup</a:t>
            </a:r>
          </a:p>
          <a:p>
            <a:pPr lvl="1"/>
            <a:r>
              <a:rPr lang="en-US" dirty="0" smtClean="0"/>
              <a:t>e.g., a distributed hash table (DHT)</a:t>
            </a:r>
          </a:p>
          <a:p>
            <a:pPr lvl="1"/>
            <a:r>
              <a:rPr lang="en-US" dirty="0" smtClean="0"/>
              <a:t>scalable</a:t>
            </a:r>
            <a:r>
              <a:rPr lang="en-US" dirty="0"/>
              <a:t> </a:t>
            </a:r>
            <a:r>
              <a:rPr lang="en-US" dirty="0" smtClean="0"/>
              <a:t>&amp; simple</a:t>
            </a:r>
          </a:p>
          <a:p>
            <a:pPr>
              <a:spcBef>
                <a:spcPts val="780"/>
              </a:spcBef>
            </a:pPr>
            <a:r>
              <a:rPr lang="en-US" b="1" dirty="0" smtClean="0"/>
              <a:t>Build everything else on top of it</a:t>
            </a:r>
          </a:p>
          <a:p>
            <a:pPr lvl="1"/>
            <a:r>
              <a:rPr lang="en-US" dirty="0" smtClean="0"/>
              <a:t>keyword search, </a:t>
            </a:r>
            <a:r>
              <a:rPr lang="en-US" dirty="0" err="1" smtClean="0"/>
              <a:t>XPath</a:t>
            </a:r>
            <a:r>
              <a:rPr lang="en-US" dirty="0" smtClean="0"/>
              <a:t>, </a:t>
            </a:r>
            <a:r>
              <a:rPr lang="en-US" dirty="0"/>
              <a:t>range queries</a:t>
            </a:r>
            <a:endParaRPr lang="en-US" dirty="0" smtClean="0"/>
          </a:p>
          <a:p>
            <a:pPr lvl="1"/>
            <a:r>
              <a:rPr lang="en-US" dirty="0" smtClean="0"/>
              <a:t>map every operation to a number of lookups</a:t>
            </a:r>
          </a:p>
          <a:p>
            <a:pPr>
              <a:spcBef>
                <a:spcPts val="780"/>
              </a:spcBef>
            </a:pPr>
            <a:r>
              <a:rPr lang="en-US" b="1" dirty="0" smtClean="0"/>
              <a:t>Downside:</a:t>
            </a:r>
          </a:p>
          <a:p>
            <a:pPr lvl="1"/>
            <a:r>
              <a:rPr lang="en-US" dirty="0" smtClean="0"/>
              <a:t>implement every query language yourself</a:t>
            </a:r>
          </a:p>
          <a:p>
            <a:pPr lvl="1"/>
            <a:r>
              <a:rPr lang="en-US" dirty="0" smtClean="0"/>
              <a:t>query processing not portable between DHTs</a:t>
            </a:r>
          </a:p>
          <a:p>
            <a:pPr lvl="1"/>
            <a:r>
              <a:rPr lang="en-US" dirty="0" smtClean="0"/>
              <a:t>unforeseen side-effects &amp; interactions</a:t>
            </a:r>
          </a:p>
          <a:p>
            <a:pPr>
              <a:spcBef>
                <a:spcPts val="780"/>
              </a:spcBef>
            </a:pPr>
            <a:r>
              <a:rPr lang="en-US" b="1" dirty="0" smtClean="0"/>
              <a:t>Experts needed for every application</a:t>
            </a:r>
          </a:p>
          <a:p>
            <a:pPr lvl="1"/>
            <a:r>
              <a:rPr lang="en-US" dirty="0" smtClean="0"/>
              <a:t>application domain</a:t>
            </a:r>
          </a:p>
          <a:p>
            <a:pPr lvl="1"/>
            <a:r>
              <a:rPr lang="en-US" dirty="0" smtClean="0"/>
              <a:t>P2P networking</a:t>
            </a:r>
          </a:p>
          <a:p>
            <a:pPr lvl="1"/>
            <a:r>
              <a:rPr lang="en-US" dirty="0" smtClean="0"/>
              <a:t>information retrieval</a:t>
            </a:r>
            <a:endParaRPr lang="en-US" dirty="0"/>
          </a:p>
        </p:txBody>
      </p:sp>
      <p:grpSp>
        <p:nvGrpSpPr>
          <p:cNvPr id="15" name="Gruppierung 14"/>
          <p:cNvGrpSpPr/>
          <p:nvPr/>
        </p:nvGrpSpPr>
        <p:grpSpPr>
          <a:xfrm>
            <a:off x="6524049" y="3267359"/>
            <a:ext cx="1023123" cy="1331928"/>
            <a:chOff x="6713160" y="3823036"/>
            <a:chExt cx="1023123" cy="1331928"/>
          </a:xfrm>
        </p:grpSpPr>
        <p:pic>
          <p:nvPicPr>
            <p:cNvPr id="7" name="Bild 6" descr="Batman-ic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441" y="3823036"/>
              <a:ext cx="907183" cy="907183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6713160" y="4693299"/>
              <a:ext cx="1023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ahoma"/>
                  <a:cs typeface="Tahoma"/>
                </a:rPr>
                <a:t>Application Developer</a:t>
              </a:r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5168742" y="4915905"/>
            <a:ext cx="1113842" cy="1496384"/>
            <a:chOff x="5333682" y="4610766"/>
            <a:chExt cx="1113842" cy="1496384"/>
          </a:xfrm>
        </p:grpSpPr>
        <p:pic>
          <p:nvPicPr>
            <p:cNvPr id="9" name="Bild 8" descr="superman-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341" y="4610766"/>
              <a:ext cx="907183" cy="907183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5333682" y="5460819"/>
              <a:ext cx="1023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ahoma"/>
                  <a:cs typeface="Tahoma"/>
                </a:rPr>
                <a:t>P2P Networking Expert</a:t>
              </a:r>
            </a:p>
          </p:txBody>
        </p:sp>
      </p:grpSp>
      <p:grpSp>
        <p:nvGrpSpPr>
          <p:cNvPr id="17" name="Gruppierung 16"/>
          <p:cNvGrpSpPr/>
          <p:nvPr/>
        </p:nvGrpSpPr>
        <p:grpSpPr>
          <a:xfrm>
            <a:off x="7958123" y="4909544"/>
            <a:ext cx="1163553" cy="1471898"/>
            <a:chOff x="7785765" y="4631255"/>
            <a:chExt cx="1163553" cy="1471898"/>
          </a:xfrm>
        </p:grpSpPr>
        <p:pic>
          <p:nvPicPr>
            <p:cNvPr id="10" name="Bild 9" descr="spider-man-ic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135" y="4631255"/>
              <a:ext cx="907183" cy="90718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785765" y="5456822"/>
              <a:ext cx="1023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ahoma"/>
                  <a:cs typeface="Tahoma"/>
                </a:rPr>
                <a:t>Information Retrieval Expert</a:t>
              </a:r>
            </a:p>
          </p:txBody>
        </p:sp>
      </p:grpSp>
      <p:sp>
        <p:nvSpPr>
          <p:cNvPr id="18" name="Wolkenförmige Legende 17"/>
          <p:cNvSpPr/>
          <p:nvPr/>
        </p:nvSpPr>
        <p:spPr>
          <a:xfrm>
            <a:off x="6750158" y="2325525"/>
            <a:ext cx="1793865" cy="94183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/>
                <a:cs typeface="Comic Sans MS"/>
              </a:rPr>
              <a:t>… need sophisticated queries …</a:t>
            </a:r>
            <a:endParaRPr lang="en-US" sz="12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9" name="Pfeil nach links und rechts 18"/>
          <p:cNvSpPr/>
          <p:nvPr/>
        </p:nvSpPr>
        <p:spPr>
          <a:xfrm rot="18636631">
            <a:off x="5584923" y="4224573"/>
            <a:ext cx="1288119" cy="387586"/>
          </a:xfrm>
          <a:prstGeom prst="leftRightArrow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Pfeil nach links und rechts 19"/>
          <p:cNvSpPr/>
          <p:nvPr/>
        </p:nvSpPr>
        <p:spPr>
          <a:xfrm rot="3009460">
            <a:off x="7255561" y="4228165"/>
            <a:ext cx="1288119" cy="387586"/>
          </a:xfrm>
          <a:prstGeom prst="leftRightArrow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Pfeil nach links und rechts 20"/>
          <p:cNvSpPr/>
          <p:nvPr/>
        </p:nvSpPr>
        <p:spPr>
          <a:xfrm>
            <a:off x="6127617" y="5340787"/>
            <a:ext cx="1962816" cy="387586"/>
          </a:xfrm>
          <a:prstGeom prst="leftRightArrow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2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20</a:t>
            </a:fld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40" name="Inhaltsplatzhalter 3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Rendezvous Search is a powerful abstraction</a:t>
            </a:r>
          </a:p>
          <a:p>
            <a:pPr lvl="1"/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robust</a:t>
            </a:r>
          </a:p>
          <a:p>
            <a:pPr>
              <a:spcBef>
                <a:spcPts val="1680"/>
              </a:spcBef>
            </a:pPr>
            <a:r>
              <a:rPr lang="en-US" b="1" dirty="0" smtClean="0"/>
              <a:t>A wide range of solutions is out there</a:t>
            </a:r>
          </a:p>
          <a:p>
            <a:pPr lvl="1"/>
            <a:r>
              <a:rPr lang="en-US" dirty="0" smtClean="0"/>
              <a:t>data center</a:t>
            </a:r>
          </a:p>
          <a:p>
            <a:pPr lvl="1"/>
            <a:r>
              <a:rPr lang="en-US" dirty="0" smtClean="0"/>
              <a:t>unstructured P2P</a:t>
            </a:r>
          </a:p>
          <a:p>
            <a:pPr lvl="1"/>
            <a:r>
              <a:rPr lang="en-US" dirty="0" smtClean="0"/>
              <a:t>structured P2P</a:t>
            </a:r>
          </a:p>
          <a:p>
            <a:pPr lvl="1"/>
            <a:r>
              <a:rPr lang="en-US" dirty="0" smtClean="0"/>
              <a:t>semi-structured P2P</a:t>
            </a:r>
          </a:p>
          <a:p>
            <a:pPr>
              <a:spcBef>
                <a:spcPts val="1680"/>
              </a:spcBef>
            </a:pPr>
            <a:r>
              <a:rPr lang="en-US" b="1" dirty="0" smtClean="0"/>
              <a:t>Ever needed decentralized but powerful search in a project?</a:t>
            </a:r>
          </a:p>
          <a:p>
            <a:pPr marL="368301" lvl="2" indent="-179388">
              <a:spcBef>
                <a:spcPts val="480"/>
              </a:spcBef>
            </a:pPr>
            <a:r>
              <a:rPr lang="en-US" dirty="0" smtClean="0"/>
              <a:t>don’t try to reinvent the wheel!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4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" name="Inhaltsplatzhalter 4" descr="rendezvous-genealog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47" b="-10747"/>
          <a:stretch>
            <a:fillRect/>
          </a:stretch>
        </p:blipFill>
        <p:spPr>
          <a:xfrm>
            <a:off x="250825" y="1384076"/>
            <a:ext cx="6325395" cy="3506102"/>
          </a:xfrm>
          <a:prstGeom prst="rect">
            <a:avLst/>
          </a:prstGeom>
        </p:spPr>
      </p:pic>
      <p:grpSp>
        <p:nvGrpSpPr>
          <p:cNvPr id="9" name="Gruppierung 8"/>
          <p:cNvGrpSpPr/>
          <p:nvPr/>
        </p:nvGrpSpPr>
        <p:grpSpPr>
          <a:xfrm>
            <a:off x="5953771" y="2934228"/>
            <a:ext cx="3457575" cy="3994150"/>
            <a:chOff x="1690688" y="1557338"/>
            <a:chExt cx="3457575" cy="3994150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555875" y="1557338"/>
              <a:ext cx="2592388" cy="399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600" b="1" noProof="0" dirty="0">
                  <a:solidFill>
                    <a:srgbClr val="B2B2B2"/>
                  </a:solidFill>
                </a:rPr>
                <a:t>?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90688" y="3213100"/>
              <a:ext cx="201612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 b="1" noProof="0" dirty="0"/>
                <a:t>Questions</a:t>
              </a:r>
            </a:p>
          </p:txBody>
        </p:sp>
      </p:grpSp>
      <p:pic>
        <p:nvPicPr>
          <p:cNvPr id="7" name="Picture 6" descr="bubblestorm_Log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38507"/>
            <a:ext cx="30559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0825" y="5711607"/>
            <a:ext cx="3708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600" noProof="0" dirty="0" smtClean="0">
                <a:latin typeface="Verdana" charset="0"/>
              </a:rPr>
              <a:t>http://</a:t>
            </a:r>
            <a:r>
              <a:rPr lang="en-US" sz="1600" noProof="0" dirty="0" err="1" smtClean="0">
                <a:latin typeface="Verdana" charset="0"/>
              </a:rPr>
              <a:t>www.bubblestorm.net</a:t>
            </a:r>
            <a:endParaRPr lang="en-US" sz="1600" noProof="0" dirty="0" smtClean="0">
              <a:latin typeface="Verdana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Wingdings" charset="0"/>
              <a:buNone/>
            </a:pPr>
            <a:r>
              <a:rPr lang="en-US" sz="1600" noProof="0" dirty="0" smtClean="0">
                <a:latin typeface="Verdana" charset="0"/>
              </a:rPr>
              <a:t>http://</a:t>
            </a:r>
            <a:r>
              <a:rPr lang="en-US" sz="1600" noProof="0" dirty="0" err="1" smtClean="0">
                <a:latin typeface="Verdana" charset="0"/>
              </a:rPr>
              <a:t>www.dvs.tu-darmstadt.de</a:t>
            </a:r>
            <a:endParaRPr lang="en-US" sz="1600" noProof="0" dirty="0">
              <a:latin typeface="Verdana" charset="0"/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1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Rendezvous Search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“Every query will meet each data item somewhere in the network”</a:t>
            </a:r>
          </a:p>
          <a:p>
            <a:pPr lvl="1"/>
            <a:r>
              <a:rPr lang="en-US" dirty="0" smtClean="0"/>
              <a:t>don’t worry how it gets there</a:t>
            </a:r>
          </a:p>
          <a:p>
            <a:pPr lvl="1"/>
            <a:r>
              <a:rPr lang="en-US" dirty="0" smtClean="0"/>
              <a:t>black box approach</a:t>
            </a:r>
          </a:p>
          <a:p>
            <a:pPr>
              <a:spcBef>
                <a:spcPts val="1080"/>
              </a:spcBef>
            </a:pPr>
            <a:r>
              <a:rPr lang="en-US" b="1" dirty="0" smtClean="0"/>
              <a:t>Implement the match functionality</a:t>
            </a:r>
          </a:p>
          <a:p>
            <a:pPr lvl="1"/>
            <a:r>
              <a:rPr lang="en-US" dirty="0" smtClean="0"/>
              <a:t>as if it was local</a:t>
            </a:r>
          </a:p>
          <a:p>
            <a:pPr lvl="1"/>
            <a:r>
              <a:rPr lang="en-US" dirty="0"/>
              <a:t>re-use </a:t>
            </a:r>
            <a:r>
              <a:rPr lang="en-US" dirty="0" smtClean="0"/>
              <a:t>existing libraries</a:t>
            </a:r>
          </a:p>
          <a:p>
            <a:pPr>
              <a:spcBef>
                <a:spcPts val="1080"/>
              </a:spcBef>
            </a:pPr>
            <a:r>
              <a:rPr lang="en-US" b="1" dirty="0" smtClean="0"/>
              <a:t>Advantages:</a:t>
            </a:r>
          </a:p>
          <a:p>
            <a:pPr lvl="1"/>
            <a:r>
              <a:rPr lang="en-US" dirty="0" smtClean="0"/>
              <a:t>separation </a:t>
            </a:r>
            <a:r>
              <a:rPr lang="en-US" dirty="0"/>
              <a:t>of </a:t>
            </a:r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scalable (O(√n) search cost)</a:t>
            </a:r>
            <a:endParaRPr lang="en-US" dirty="0" smtClean="0"/>
          </a:p>
          <a:p>
            <a:pPr lvl="1"/>
            <a:r>
              <a:rPr lang="en-US" dirty="0"/>
              <a:t>robust (O(√n</a:t>
            </a:r>
            <a:r>
              <a:rPr lang="en-US" dirty="0" smtClean="0"/>
              <a:t>) replicas)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uppierung 6"/>
          <p:cNvGrpSpPr/>
          <p:nvPr/>
        </p:nvGrpSpPr>
        <p:grpSpPr>
          <a:xfrm>
            <a:off x="6293262" y="3267359"/>
            <a:ext cx="1023123" cy="1331928"/>
            <a:chOff x="6713160" y="3823036"/>
            <a:chExt cx="1023123" cy="1331928"/>
          </a:xfrm>
        </p:grpSpPr>
        <p:pic>
          <p:nvPicPr>
            <p:cNvPr id="8" name="Bild 7" descr="Batman-ic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441" y="3823036"/>
              <a:ext cx="907183" cy="907183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6713160" y="4693299"/>
              <a:ext cx="1023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ahoma"/>
                  <a:cs typeface="Tahoma"/>
                </a:rPr>
                <a:t>Application Developer</a:t>
              </a:r>
            </a:p>
          </p:txBody>
        </p:sp>
      </p:grpSp>
      <p:grpSp>
        <p:nvGrpSpPr>
          <p:cNvPr id="21" name="Gruppierung 20"/>
          <p:cNvGrpSpPr/>
          <p:nvPr/>
        </p:nvGrpSpPr>
        <p:grpSpPr>
          <a:xfrm>
            <a:off x="4626771" y="4807713"/>
            <a:ext cx="1484483" cy="1604576"/>
            <a:chOff x="4626771" y="4807713"/>
            <a:chExt cx="1484483" cy="1604576"/>
          </a:xfrm>
        </p:grpSpPr>
        <p:sp>
          <p:nvSpPr>
            <p:cNvPr id="17" name="Rechteck 16"/>
            <p:cNvSpPr/>
            <p:nvPr/>
          </p:nvSpPr>
          <p:spPr>
            <a:xfrm>
              <a:off x="4626771" y="4807713"/>
              <a:ext cx="1484483" cy="16045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uppierung 9"/>
            <p:cNvGrpSpPr/>
            <p:nvPr/>
          </p:nvGrpSpPr>
          <p:grpSpPr>
            <a:xfrm>
              <a:off x="4847238" y="4915905"/>
              <a:ext cx="1113842" cy="1496384"/>
              <a:chOff x="5333682" y="4610766"/>
              <a:chExt cx="1113842" cy="1496384"/>
            </a:xfrm>
          </p:grpSpPr>
          <p:pic>
            <p:nvPicPr>
              <p:cNvPr id="11" name="Bild 10" descr="superman-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341" y="4610766"/>
                <a:ext cx="907183" cy="907183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/>
            </p:nvSpPr>
            <p:spPr>
              <a:xfrm>
                <a:off x="5333682" y="5460819"/>
                <a:ext cx="10231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ahoma"/>
                    <a:cs typeface="Tahoma"/>
                  </a:rPr>
                  <a:t>Rendezvous Search System</a:t>
                </a:r>
              </a:p>
            </p:txBody>
          </p:sp>
        </p:grpSp>
      </p:grpSp>
      <p:grpSp>
        <p:nvGrpSpPr>
          <p:cNvPr id="22" name="Gruppierung 21"/>
          <p:cNvGrpSpPr/>
          <p:nvPr/>
        </p:nvGrpSpPr>
        <p:grpSpPr>
          <a:xfrm>
            <a:off x="7407105" y="4807713"/>
            <a:ext cx="1484483" cy="1604576"/>
            <a:chOff x="7407105" y="4807713"/>
            <a:chExt cx="1484483" cy="1604576"/>
          </a:xfrm>
        </p:grpSpPr>
        <p:sp>
          <p:nvSpPr>
            <p:cNvPr id="18" name="Rechteck 17"/>
            <p:cNvSpPr/>
            <p:nvPr/>
          </p:nvSpPr>
          <p:spPr>
            <a:xfrm>
              <a:off x="7407105" y="4807713"/>
              <a:ext cx="1484483" cy="16045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uppierung 12"/>
            <p:cNvGrpSpPr/>
            <p:nvPr/>
          </p:nvGrpSpPr>
          <p:grpSpPr>
            <a:xfrm>
              <a:off x="7636619" y="4909544"/>
              <a:ext cx="1163553" cy="1471898"/>
              <a:chOff x="7785765" y="4631255"/>
              <a:chExt cx="1163553" cy="1471898"/>
            </a:xfrm>
          </p:grpSpPr>
          <p:pic>
            <p:nvPicPr>
              <p:cNvPr id="14" name="Bild 13" descr="spider-man-icon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2135" y="4631255"/>
                <a:ext cx="907183" cy="907183"/>
              </a:xfrm>
              <a:prstGeom prst="rect">
                <a:avLst/>
              </a:prstGeom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7785765" y="5456822"/>
                <a:ext cx="10231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Tahoma"/>
                    <a:cs typeface="Tahoma"/>
                  </a:rPr>
                  <a:t>Information Retrieval Library</a:t>
                </a:r>
              </a:p>
            </p:txBody>
          </p:sp>
        </p:grpSp>
      </p:grpSp>
      <p:sp>
        <p:nvSpPr>
          <p:cNvPr id="16" name="Wolkenförmige Legende 15"/>
          <p:cNvSpPr/>
          <p:nvPr/>
        </p:nvSpPr>
        <p:spPr>
          <a:xfrm>
            <a:off x="6519371" y="2325525"/>
            <a:ext cx="1793865" cy="94183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omic Sans MS"/>
                <a:cs typeface="Comic Sans MS"/>
              </a:rPr>
              <a:t>… need sophisticated queries …</a:t>
            </a:r>
            <a:endParaRPr lang="en-US" sz="12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0" name="Pfeil nach links/rechts/oben 19"/>
          <p:cNvSpPr/>
          <p:nvPr/>
        </p:nvSpPr>
        <p:spPr>
          <a:xfrm>
            <a:off x="5870361" y="4594830"/>
            <a:ext cx="1865442" cy="1511373"/>
          </a:xfrm>
          <a:prstGeom prst="leftRightUpArrow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glue code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109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Application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4</a:t>
            </a:fld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441597" y="1765300"/>
            <a:ext cx="1213834" cy="1282700"/>
          </a:xfrm>
          <a:prstGeom prst="rect">
            <a:avLst/>
          </a:prstGeom>
          <a:solidFill>
            <a:srgbClr val="7FAB1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P2P Wiki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Zylinder 7"/>
          <p:cNvSpPr/>
          <p:nvPr/>
        </p:nvSpPr>
        <p:spPr>
          <a:xfrm>
            <a:off x="250825" y="1765300"/>
            <a:ext cx="950604" cy="1282700"/>
          </a:xfrm>
          <a:prstGeom prst="can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Lucene</a:t>
            </a:r>
            <a:endParaRPr lang="en-US" sz="1400" dirty="0" smtClean="0"/>
          </a:p>
          <a:p>
            <a:pPr algn="ctr"/>
            <a:r>
              <a:rPr lang="en-US" sz="1400" dirty="0" smtClean="0"/>
              <a:t>Keyword Search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2895600" y="1701800"/>
            <a:ext cx="1422400" cy="1409700"/>
          </a:xfrm>
          <a:prstGeom prst="ellipse">
            <a:avLst/>
          </a:prstGeom>
          <a:solidFill>
            <a:srgbClr val="B90F2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smtClean="0"/>
              <a:t>Rendezvous Middleware</a:t>
            </a:r>
            <a:endParaRPr lang="en-US" sz="1400"/>
          </a:p>
        </p:txBody>
      </p:sp>
      <p:cxnSp>
        <p:nvCxnSpPr>
          <p:cNvPr id="16" name="Gerade Verbindung 15"/>
          <p:cNvCxnSpPr>
            <a:stCxn id="7" idx="1"/>
            <a:endCxn id="8" idx="4"/>
          </p:cNvCxnSpPr>
          <p:nvPr/>
        </p:nvCxnSpPr>
        <p:spPr>
          <a:xfrm flipH="1">
            <a:off x="1201429" y="2406650"/>
            <a:ext cx="240168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7" idx="3"/>
            <a:endCxn id="9" idx="2"/>
          </p:cNvCxnSpPr>
          <p:nvPr/>
        </p:nvCxnSpPr>
        <p:spPr>
          <a:xfrm>
            <a:off x="2655431" y="2406650"/>
            <a:ext cx="240169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uppierung 30"/>
          <p:cNvGrpSpPr>
            <a:grpSpLocks noChangeAspect="1"/>
          </p:cNvGrpSpPr>
          <p:nvPr/>
        </p:nvGrpSpPr>
        <p:grpSpPr>
          <a:xfrm>
            <a:off x="1441597" y="3912874"/>
            <a:ext cx="1441597" cy="499664"/>
            <a:chOff x="250825" y="1701800"/>
            <a:chExt cx="4067175" cy="1409700"/>
          </a:xfrm>
        </p:grpSpPr>
        <p:sp>
          <p:nvSpPr>
            <p:cNvPr id="32" name="Rechteck 31"/>
            <p:cNvSpPr/>
            <p:nvPr/>
          </p:nvSpPr>
          <p:spPr>
            <a:xfrm>
              <a:off x="1441597" y="1765300"/>
              <a:ext cx="1213834" cy="1282700"/>
            </a:xfrm>
            <a:prstGeom prst="rect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3" name="Zylinder 32"/>
            <p:cNvSpPr/>
            <p:nvPr/>
          </p:nvSpPr>
          <p:spPr>
            <a:xfrm>
              <a:off x="250825" y="1765300"/>
              <a:ext cx="950604" cy="1282700"/>
            </a:xfrm>
            <a:prstGeom prst="can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Oval 33"/>
            <p:cNvSpPr/>
            <p:nvPr/>
          </p:nvSpPr>
          <p:spPr>
            <a:xfrm>
              <a:off x="2895600" y="1701800"/>
              <a:ext cx="1422400" cy="1409700"/>
            </a:xfrm>
            <a:prstGeom prst="ellipse">
              <a:avLst/>
            </a:prstGeom>
            <a:solidFill>
              <a:srgbClr val="B90F2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5" name="Gerade Verbindung 34"/>
            <p:cNvCxnSpPr>
              <a:stCxn id="32" idx="1"/>
              <a:endCxn id="33" idx="4"/>
            </p:cNvCxnSpPr>
            <p:nvPr/>
          </p:nvCxnSpPr>
          <p:spPr>
            <a:xfrm flipH="1">
              <a:off x="1201429" y="2406650"/>
              <a:ext cx="24016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>
              <a:stCxn id="32" idx="3"/>
              <a:endCxn id="34" idx="2"/>
            </p:cNvCxnSpPr>
            <p:nvPr/>
          </p:nvCxnSpPr>
          <p:spPr>
            <a:xfrm>
              <a:off x="2655431" y="2406650"/>
              <a:ext cx="2401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Gerade Verbindung 37"/>
          <p:cNvCxnSpPr>
            <a:stCxn id="9" idx="5"/>
            <a:endCxn id="10" idx="3"/>
          </p:cNvCxnSpPr>
          <p:nvPr/>
        </p:nvCxnSpPr>
        <p:spPr>
          <a:xfrm>
            <a:off x="4109694" y="2905054"/>
            <a:ext cx="811506" cy="60255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34" idx="6"/>
            <a:endCxn id="10" idx="2"/>
          </p:cNvCxnSpPr>
          <p:nvPr/>
        </p:nvCxnSpPr>
        <p:spPr>
          <a:xfrm>
            <a:off x="2883194" y="4162706"/>
            <a:ext cx="485597" cy="289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uppierung 41"/>
          <p:cNvGrpSpPr>
            <a:grpSpLocks noChangeAspect="1"/>
          </p:cNvGrpSpPr>
          <p:nvPr/>
        </p:nvGrpSpPr>
        <p:grpSpPr>
          <a:xfrm>
            <a:off x="1454003" y="5043450"/>
            <a:ext cx="1441597" cy="499664"/>
            <a:chOff x="250825" y="1701800"/>
            <a:chExt cx="4067175" cy="1409700"/>
          </a:xfrm>
        </p:grpSpPr>
        <p:sp>
          <p:nvSpPr>
            <p:cNvPr id="43" name="Rechteck 42"/>
            <p:cNvSpPr/>
            <p:nvPr/>
          </p:nvSpPr>
          <p:spPr>
            <a:xfrm>
              <a:off x="1441597" y="1765300"/>
              <a:ext cx="1213834" cy="1282700"/>
            </a:xfrm>
            <a:prstGeom prst="rect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Zylinder 43"/>
            <p:cNvSpPr/>
            <p:nvPr/>
          </p:nvSpPr>
          <p:spPr>
            <a:xfrm>
              <a:off x="250825" y="1765300"/>
              <a:ext cx="950604" cy="1282700"/>
            </a:xfrm>
            <a:prstGeom prst="can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Oval 44"/>
            <p:cNvSpPr/>
            <p:nvPr/>
          </p:nvSpPr>
          <p:spPr>
            <a:xfrm>
              <a:off x="2895600" y="1701800"/>
              <a:ext cx="1422400" cy="1409700"/>
            </a:xfrm>
            <a:prstGeom prst="ellipse">
              <a:avLst/>
            </a:prstGeom>
            <a:solidFill>
              <a:srgbClr val="B90F2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6" name="Gerade Verbindung 45"/>
            <p:cNvCxnSpPr>
              <a:stCxn id="43" idx="1"/>
              <a:endCxn id="44" idx="4"/>
            </p:cNvCxnSpPr>
            <p:nvPr/>
          </p:nvCxnSpPr>
          <p:spPr>
            <a:xfrm flipH="1">
              <a:off x="1201429" y="2406650"/>
              <a:ext cx="24016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>
              <a:stCxn id="43" idx="3"/>
              <a:endCxn id="45" idx="2"/>
            </p:cNvCxnSpPr>
            <p:nvPr/>
          </p:nvCxnSpPr>
          <p:spPr>
            <a:xfrm>
              <a:off x="2655431" y="2406650"/>
              <a:ext cx="2401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Gerade Verbindung 47"/>
          <p:cNvCxnSpPr>
            <a:stCxn id="45" idx="6"/>
          </p:cNvCxnSpPr>
          <p:nvPr/>
        </p:nvCxnSpPr>
        <p:spPr>
          <a:xfrm flipV="1">
            <a:off x="2895600" y="4412538"/>
            <a:ext cx="1422400" cy="88074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uppierung 48"/>
          <p:cNvGrpSpPr>
            <a:grpSpLocks noChangeAspect="1"/>
          </p:cNvGrpSpPr>
          <p:nvPr/>
        </p:nvGrpSpPr>
        <p:grpSpPr>
          <a:xfrm>
            <a:off x="3710815" y="5649098"/>
            <a:ext cx="1441597" cy="499664"/>
            <a:chOff x="250825" y="1701800"/>
            <a:chExt cx="4067175" cy="1409700"/>
          </a:xfrm>
        </p:grpSpPr>
        <p:sp>
          <p:nvSpPr>
            <p:cNvPr id="50" name="Rechteck 49"/>
            <p:cNvSpPr/>
            <p:nvPr/>
          </p:nvSpPr>
          <p:spPr>
            <a:xfrm>
              <a:off x="1441597" y="1765300"/>
              <a:ext cx="1213834" cy="1282700"/>
            </a:xfrm>
            <a:prstGeom prst="rect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Zylinder 50"/>
            <p:cNvSpPr/>
            <p:nvPr/>
          </p:nvSpPr>
          <p:spPr>
            <a:xfrm>
              <a:off x="250825" y="1765300"/>
              <a:ext cx="950604" cy="1282700"/>
            </a:xfrm>
            <a:prstGeom prst="can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2" name="Oval 51"/>
            <p:cNvSpPr/>
            <p:nvPr/>
          </p:nvSpPr>
          <p:spPr>
            <a:xfrm>
              <a:off x="2895600" y="1701800"/>
              <a:ext cx="1422400" cy="1409700"/>
            </a:xfrm>
            <a:prstGeom prst="ellipse">
              <a:avLst/>
            </a:prstGeom>
            <a:solidFill>
              <a:srgbClr val="B90F2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53" name="Gerade Verbindung 52"/>
            <p:cNvCxnSpPr>
              <a:stCxn id="50" idx="1"/>
              <a:endCxn id="51" idx="4"/>
            </p:cNvCxnSpPr>
            <p:nvPr/>
          </p:nvCxnSpPr>
          <p:spPr>
            <a:xfrm flipH="1">
              <a:off x="1201429" y="2406650"/>
              <a:ext cx="24016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/>
            <p:cNvCxnSpPr>
              <a:stCxn id="50" idx="3"/>
              <a:endCxn id="52" idx="2"/>
            </p:cNvCxnSpPr>
            <p:nvPr/>
          </p:nvCxnSpPr>
          <p:spPr>
            <a:xfrm>
              <a:off x="2655431" y="2406650"/>
              <a:ext cx="2401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Gerade Verbindung 54"/>
          <p:cNvCxnSpPr>
            <a:stCxn id="52" idx="0"/>
            <a:endCxn id="10" idx="1"/>
          </p:cNvCxnSpPr>
          <p:nvPr/>
        </p:nvCxnSpPr>
        <p:spPr>
          <a:xfrm flipV="1">
            <a:off x="4900330" y="4906968"/>
            <a:ext cx="20870" cy="74213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uppierung 55"/>
          <p:cNvGrpSpPr>
            <a:grpSpLocks noChangeAspect="1"/>
          </p:cNvGrpSpPr>
          <p:nvPr/>
        </p:nvGrpSpPr>
        <p:grpSpPr>
          <a:xfrm flipH="1">
            <a:off x="6511468" y="5218847"/>
            <a:ext cx="1441597" cy="499664"/>
            <a:chOff x="250825" y="1701800"/>
            <a:chExt cx="4067175" cy="1409700"/>
          </a:xfrm>
        </p:grpSpPr>
        <p:sp>
          <p:nvSpPr>
            <p:cNvPr id="57" name="Rechteck 56"/>
            <p:cNvSpPr/>
            <p:nvPr/>
          </p:nvSpPr>
          <p:spPr>
            <a:xfrm>
              <a:off x="1441597" y="1765300"/>
              <a:ext cx="1213834" cy="1282700"/>
            </a:xfrm>
            <a:prstGeom prst="rect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Zylinder 57"/>
            <p:cNvSpPr/>
            <p:nvPr/>
          </p:nvSpPr>
          <p:spPr>
            <a:xfrm>
              <a:off x="250825" y="1765300"/>
              <a:ext cx="950604" cy="1282700"/>
            </a:xfrm>
            <a:prstGeom prst="can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" name="Oval 58"/>
            <p:cNvSpPr/>
            <p:nvPr/>
          </p:nvSpPr>
          <p:spPr>
            <a:xfrm>
              <a:off x="2895600" y="1701800"/>
              <a:ext cx="1422400" cy="1409700"/>
            </a:xfrm>
            <a:prstGeom prst="ellipse">
              <a:avLst/>
            </a:prstGeom>
            <a:solidFill>
              <a:srgbClr val="B90F2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60" name="Gerade Verbindung 59"/>
            <p:cNvCxnSpPr>
              <a:stCxn id="57" idx="1"/>
              <a:endCxn id="58" idx="4"/>
            </p:cNvCxnSpPr>
            <p:nvPr/>
          </p:nvCxnSpPr>
          <p:spPr>
            <a:xfrm flipH="1">
              <a:off x="1201429" y="2406650"/>
              <a:ext cx="24016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stCxn id="57" idx="3"/>
              <a:endCxn id="59" idx="2"/>
            </p:cNvCxnSpPr>
            <p:nvPr/>
          </p:nvCxnSpPr>
          <p:spPr>
            <a:xfrm>
              <a:off x="2655431" y="2406650"/>
              <a:ext cx="2401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Gerade Verbindung 61"/>
          <p:cNvCxnSpPr>
            <a:stCxn id="59" idx="6"/>
          </p:cNvCxnSpPr>
          <p:nvPr/>
        </p:nvCxnSpPr>
        <p:spPr>
          <a:xfrm flipH="1" flipV="1">
            <a:off x="5422900" y="4412538"/>
            <a:ext cx="1088568" cy="105614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uppierung 83"/>
          <p:cNvGrpSpPr>
            <a:grpSpLocks noChangeAspect="1"/>
          </p:cNvGrpSpPr>
          <p:nvPr/>
        </p:nvGrpSpPr>
        <p:grpSpPr>
          <a:xfrm flipH="1">
            <a:off x="7094119" y="3912874"/>
            <a:ext cx="1441597" cy="499664"/>
            <a:chOff x="250825" y="1701800"/>
            <a:chExt cx="4067175" cy="1409700"/>
          </a:xfrm>
        </p:grpSpPr>
        <p:sp>
          <p:nvSpPr>
            <p:cNvPr id="85" name="Rechteck 84"/>
            <p:cNvSpPr/>
            <p:nvPr/>
          </p:nvSpPr>
          <p:spPr>
            <a:xfrm>
              <a:off x="1441597" y="1765300"/>
              <a:ext cx="1213834" cy="1282700"/>
            </a:xfrm>
            <a:prstGeom prst="rect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Zylinder 85"/>
            <p:cNvSpPr/>
            <p:nvPr/>
          </p:nvSpPr>
          <p:spPr>
            <a:xfrm>
              <a:off x="250825" y="1765300"/>
              <a:ext cx="950604" cy="1282700"/>
            </a:xfrm>
            <a:prstGeom prst="can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7" name="Oval 86"/>
            <p:cNvSpPr/>
            <p:nvPr/>
          </p:nvSpPr>
          <p:spPr>
            <a:xfrm>
              <a:off x="2895600" y="1701800"/>
              <a:ext cx="1422400" cy="1409700"/>
            </a:xfrm>
            <a:prstGeom prst="ellipse">
              <a:avLst/>
            </a:prstGeom>
            <a:solidFill>
              <a:srgbClr val="B90F2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88" name="Gerade Verbindung 87"/>
            <p:cNvCxnSpPr>
              <a:stCxn id="85" idx="1"/>
              <a:endCxn id="86" idx="4"/>
            </p:cNvCxnSpPr>
            <p:nvPr/>
          </p:nvCxnSpPr>
          <p:spPr>
            <a:xfrm flipH="1">
              <a:off x="1201429" y="2406650"/>
              <a:ext cx="24016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>
              <a:stCxn id="85" idx="3"/>
              <a:endCxn id="87" idx="2"/>
            </p:cNvCxnSpPr>
            <p:nvPr/>
          </p:nvCxnSpPr>
          <p:spPr>
            <a:xfrm>
              <a:off x="2655431" y="2406650"/>
              <a:ext cx="2401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Gerade Verbindung 89"/>
          <p:cNvCxnSpPr>
            <a:stCxn id="87" idx="6"/>
            <a:endCxn id="10" idx="0"/>
          </p:cNvCxnSpPr>
          <p:nvPr/>
        </p:nvCxnSpPr>
        <p:spPr>
          <a:xfrm flipH="1">
            <a:off x="6480697" y="4162706"/>
            <a:ext cx="613422" cy="289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uppierung 90"/>
          <p:cNvGrpSpPr>
            <a:grpSpLocks noChangeAspect="1"/>
          </p:cNvGrpSpPr>
          <p:nvPr/>
        </p:nvGrpSpPr>
        <p:grpSpPr>
          <a:xfrm flipH="1">
            <a:off x="6391164" y="2548336"/>
            <a:ext cx="1441597" cy="499664"/>
            <a:chOff x="250825" y="1701800"/>
            <a:chExt cx="4067175" cy="1409700"/>
          </a:xfrm>
        </p:grpSpPr>
        <p:sp>
          <p:nvSpPr>
            <p:cNvPr id="92" name="Rechteck 91"/>
            <p:cNvSpPr/>
            <p:nvPr/>
          </p:nvSpPr>
          <p:spPr>
            <a:xfrm>
              <a:off x="1441597" y="1765300"/>
              <a:ext cx="1213834" cy="1282700"/>
            </a:xfrm>
            <a:prstGeom prst="rect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Zylinder 92"/>
            <p:cNvSpPr/>
            <p:nvPr/>
          </p:nvSpPr>
          <p:spPr>
            <a:xfrm>
              <a:off x="250825" y="1765300"/>
              <a:ext cx="950604" cy="1282700"/>
            </a:xfrm>
            <a:prstGeom prst="can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4" name="Oval 93"/>
            <p:cNvSpPr/>
            <p:nvPr/>
          </p:nvSpPr>
          <p:spPr>
            <a:xfrm>
              <a:off x="2895600" y="1701800"/>
              <a:ext cx="1422400" cy="1409700"/>
            </a:xfrm>
            <a:prstGeom prst="ellipse">
              <a:avLst/>
            </a:prstGeom>
            <a:solidFill>
              <a:srgbClr val="B90F2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95" name="Gerade Verbindung 94"/>
            <p:cNvCxnSpPr>
              <a:stCxn id="92" idx="1"/>
              <a:endCxn id="93" idx="4"/>
            </p:cNvCxnSpPr>
            <p:nvPr/>
          </p:nvCxnSpPr>
          <p:spPr>
            <a:xfrm flipH="1">
              <a:off x="1201429" y="2406650"/>
              <a:ext cx="240168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mit Pfeil 95"/>
            <p:cNvCxnSpPr>
              <a:stCxn id="92" idx="3"/>
              <a:endCxn id="94" idx="2"/>
            </p:cNvCxnSpPr>
            <p:nvPr/>
          </p:nvCxnSpPr>
          <p:spPr>
            <a:xfrm>
              <a:off x="2655431" y="2406650"/>
              <a:ext cx="2401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Gerade Verbindung 96"/>
          <p:cNvCxnSpPr>
            <a:stCxn id="94" idx="6"/>
          </p:cNvCxnSpPr>
          <p:nvPr/>
        </p:nvCxnSpPr>
        <p:spPr>
          <a:xfrm flipH="1">
            <a:off x="5295900" y="2798168"/>
            <a:ext cx="1095264" cy="102453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Wolke 9"/>
          <p:cNvSpPr/>
          <p:nvPr/>
        </p:nvSpPr>
        <p:spPr>
          <a:xfrm>
            <a:off x="3359100" y="3422650"/>
            <a:ext cx="3124200" cy="14859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Overlay Network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2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Rendezvous Search Genealogy</a:t>
            </a:r>
            <a:endParaRPr lang="en-US" dirty="0"/>
          </a:p>
        </p:txBody>
      </p:sp>
      <p:pic>
        <p:nvPicPr>
          <p:cNvPr id="5" name="Inhaltsplatzhalter 4" descr="rendezvous-genealog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47" b="-10747"/>
          <a:stretch>
            <a:fillRect/>
          </a:stretch>
        </p:blipFill>
        <p:spPr/>
      </p:pic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1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Solutions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Pro:</a:t>
            </a:r>
          </a:p>
          <a:p>
            <a:r>
              <a:rPr lang="en-US" sz="1600" dirty="0" smtClean="0"/>
              <a:t>simple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fficient</a:t>
            </a:r>
          </a:p>
          <a:p>
            <a:r>
              <a:rPr lang="en-US" sz="1600" dirty="0" smtClean="0"/>
              <a:t>flexible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8" name="Inhaltsplatzhalter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Con:</a:t>
            </a:r>
          </a:p>
          <a:p>
            <a:r>
              <a:rPr lang="en-US" dirty="0"/>
              <a:t>not fault-tolerant</a:t>
            </a:r>
          </a:p>
          <a:p>
            <a:r>
              <a:rPr lang="en-US" dirty="0"/>
              <a:t>not size-adaptive</a:t>
            </a:r>
          </a:p>
          <a:p>
            <a:r>
              <a:rPr lang="en-US" dirty="0"/>
              <a:t>not load-</a:t>
            </a:r>
            <a:r>
              <a:rPr lang="en-US" dirty="0" smtClean="0"/>
              <a:t>adaptive</a:t>
            </a:r>
          </a:p>
          <a:p>
            <a:r>
              <a:rPr lang="en-US" dirty="0" smtClean="0"/>
              <a:t>two-dimensional structure</a:t>
            </a:r>
            <a:endParaRPr lang="en-US" dirty="0"/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Reference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L</a:t>
            </a:r>
            <a:r>
              <a:rPr lang="en-US" sz="1200" dirty="0">
                <a:solidFill>
                  <a:srgbClr val="000000"/>
                </a:solidFill>
              </a:rPr>
              <a:t>. A. </a:t>
            </a:r>
            <a:r>
              <a:rPr lang="en-US" sz="1200" dirty="0" err="1">
                <a:solidFill>
                  <a:srgbClr val="000000"/>
                </a:solidFill>
              </a:rPr>
              <a:t>Barroso</a:t>
            </a:r>
            <a:r>
              <a:rPr lang="en-US" sz="1200" dirty="0">
                <a:solidFill>
                  <a:srgbClr val="000000"/>
                </a:solidFill>
              </a:rPr>
              <a:t>, J. Dean, and U. </a:t>
            </a:r>
            <a:r>
              <a:rPr lang="en-US" sz="1200" dirty="0" err="1">
                <a:solidFill>
                  <a:srgbClr val="000000"/>
                </a:solidFill>
              </a:rPr>
              <a:t>Hölzle</a:t>
            </a:r>
            <a:r>
              <a:rPr lang="en-US" sz="1200" dirty="0">
                <a:solidFill>
                  <a:srgbClr val="000000"/>
                </a:solidFill>
              </a:rPr>
              <a:t>. Web Search for a Planet: The Google Cluster Architecture. IEEE Micro, 23(2):22–28, 2003. 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7</a:t>
            </a:fld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2417525" y="2034765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solidFill>
                <a:srgbClr val="005AA9"/>
              </a:solidFill>
              <a:latin typeface="Tahoma"/>
              <a:cs typeface="Tahoma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17525" y="2473151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solidFill>
                <a:srgbClr val="005AA9"/>
              </a:solidFill>
              <a:latin typeface="Tahoma"/>
              <a:cs typeface="Tahoma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2417525" y="291153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solidFill>
                <a:srgbClr val="005AA9"/>
              </a:solidFill>
              <a:latin typeface="Tahoma"/>
              <a:cs typeface="Tahoma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250900" y="3349922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solidFill>
                <a:srgbClr val="005AA9"/>
              </a:solidFill>
              <a:latin typeface="Tahoma"/>
              <a:cs typeface="Tahoma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1639775" y="3349922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solidFill>
                <a:srgbClr val="005AA9"/>
              </a:solidFill>
              <a:latin typeface="Tahoma"/>
              <a:cs typeface="Tahoma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028650" y="3349922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solidFill>
                <a:srgbClr val="005AA9"/>
              </a:solidFill>
              <a:latin typeface="Tahoma"/>
              <a:cs typeface="Tahoma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2417525" y="3349922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solidFill>
                <a:srgbClr val="005AA9"/>
              </a:solidFill>
              <a:latin typeface="Tahoma"/>
              <a:cs typeface="Tahoma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2806400" y="3349922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solidFill>
                <a:srgbClr val="005AA9"/>
              </a:solidFill>
              <a:latin typeface="Tahoma"/>
              <a:cs typeface="Tahoma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3195275" y="3349922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solidFill>
                <a:srgbClr val="005AA9"/>
              </a:solidFill>
              <a:latin typeface="Tahoma"/>
              <a:cs typeface="Tahoma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2417525" y="377946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solidFill>
                <a:srgbClr val="005AA9"/>
              </a:solidFill>
              <a:latin typeface="Tahoma"/>
              <a:cs typeface="Tahoma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2417525" y="4217853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 dirty="0">
              <a:solidFill>
                <a:srgbClr val="005AA9"/>
              </a:solidFill>
              <a:latin typeface="Tahoma"/>
              <a:cs typeface="Tahoma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1250900" y="2034765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639775" y="2034765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2028650" y="2034765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806400" y="2034765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195275" y="2034765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1250900" y="2473151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1639775" y="2473151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2028650" y="2473151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2806400" y="2473151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195275" y="2473151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1250900" y="291153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1639775" y="291153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2028650" y="291153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2806400" y="291153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3195275" y="291153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1250900" y="3349922"/>
            <a:ext cx="283580" cy="290648"/>
          </a:xfrm>
          <a:prstGeom prst="ellipse">
            <a:avLst/>
          </a:prstGeom>
          <a:solidFill>
            <a:srgbClr val="FFE05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ahoma"/>
                <a:cs typeface="Tahoma"/>
              </a:rPr>
              <a:t>Q</a:t>
            </a:r>
            <a:endParaRPr lang="en-US" sz="1200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1639775" y="3349922"/>
            <a:ext cx="283580" cy="290648"/>
          </a:xfrm>
          <a:prstGeom prst="ellipse">
            <a:avLst/>
          </a:prstGeom>
          <a:solidFill>
            <a:srgbClr val="FFE05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ahoma"/>
                <a:cs typeface="Tahoma"/>
              </a:rPr>
              <a:t>Q</a:t>
            </a:r>
            <a:endParaRPr lang="en-US" sz="1200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2028650" y="3349922"/>
            <a:ext cx="283580" cy="290648"/>
          </a:xfrm>
          <a:prstGeom prst="ellipse">
            <a:avLst/>
          </a:prstGeom>
          <a:solidFill>
            <a:srgbClr val="FFE05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ahoma"/>
                <a:cs typeface="Tahoma"/>
              </a:rPr>
              <a:t>Q</a:t>
            </a:r>
            <a:endParaRPr lang="en-US" sz="1200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2806400" y="3349922"/>
            <a:ext cx="283580" cy="290648"/>
          </a:xfrm>
          <a:prstGeom prst="ellipse">
            <a:avLst/>
          </a:prstGeom>
          <a:solidFill>
            <a:srgbClr val="FFE05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ahoma"/>
                <a:cs typeface="Tahoma"/>
              </a:rPr>
              <a:t>Q</a:t>
            </a:r>
            <a:endParaRPr lang="en-US" sz="1200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3195275" y="3349922"/>
            <a:ext cx="283580" cy="290648"/>
          </a:xfrm>
          <a:prstGeom prst="ellipse">
            <a:avLst/>
          </a:prstGeom>
          <a:solidFill>
            <a:srgbClr val="FFE05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ahoma"/>
                <a:cs typeface="Tahoma"/>
              </a:rPr>
              <a:t>Q</a:t>
            </a:r>
            <a:endParaRPr lang="en-US" sz="1200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78" name="Rechteck 77"/>
          <p:cNvSpPr>
            <a:spLocks noChangeAspect="1"/>
          </p:cNvSpPr>
          <p:nvPr/>
        </p:nvSpPr>
        <p:spPr>
          <a:xfrm>
            <a:off x="2219150" y="1608569"/>
            <a:ext cx="617870" cy="272934"/>
          </a:xfrm>
          <a:prstGeom prst="rect">
            <a:avLst/>
          </a:prstGeom>
          <a:solidFill>
            <a:srgbClr val="7FAB1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Data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9" name="Rechteck 78"/>
          <p:cNvSpPr>
            <a:spLocks noChangeAspect="1"/>
          </p:cNvSpPr>
          <p:nvPr/>
        </p:nvSpPr>
        <p:spPr>
          <a:xfrm>
            <a:off x="462686" y="3376878"/>
            <a:ext cx="661264" cy="272934"/>
          </a:xfrm>
          <a:prstGeom prst="rect">
            <a:avLst/>
          </a:prstGeom>
          <a:solidFill>
            <a:srgbClr val="FFE05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Query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>
            <a:off x="1250900" y="377946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639775" y="377946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028650" y="377946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2806400" y="377946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3195275" y="3779467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1250900" y="4217853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639775" y="4217853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2028650" y="4217853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2806400" y="4217853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195275" y="4217853"/>
            <a:ext cx="283580" cy="290648"/>
          </a:xfrm>
          <a:prstGeom prst="ellipse">
            <a:avLst/>
          </a:prstGeom>
          <a:solidFill>
            <a:srgbClr val="005AA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200" b="1">
              <a:latin typeface="Tahoma"/>
              <a:cs typeface="Tahoma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2417525" y="2034765"/>
            <a:ext cx="283580" cy="290648"/>
          </a:xfrm>
          <a:prstGeom prst="ellipse">
            <a:avLst/>
          </a:prstGeom>
          <a:solidFill>
            <a:srgbClr val="7FAB1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endParaRPr lang="en-US" sz="1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2417525" y="2473151"/>
            <a:ext cx="283580" cy="290648"/>
          </a:xfrm>
          <a:prstGeom prst="ellipse">
            <a:avLst/>
          </a:prstGeom>
          <a:solidFill>
            <a:srgbClr val="7FAB1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endParaRPr lang="en-US" sz="1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2417525" y="2911537"/>
            <a:ext cx="283580" cy="290648"/>
          </a:xfrm>
          <a:prstGeom prst="ellipse">
            <a:avLst/>
          </a:prstGeom>
          <a:solidFill>
            <a:srgbClr val="7FAB1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endParaRPr lang="en-US" sz="1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2417525" y="3349922"/>
            <a:ext cx="283580" cy="290648"/>
          </a:xfrm>
          <a:prstGeom prst="ellipse">
            <a:avLst/>
          </a:prstGeom>
          <a:solidFill>
            <a:srgbClr val="7FAB1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endParaRPr lang="en-US" sz="1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417525" y="3779467"/>
            <a:ext cx="283580" cy="290648"/>
          </a:xfrm>
          <a:prstGeom prst="ellipse">
            <a:avLst/>
          </a:prstGeom>
          <a:solidFill>
            <a:srgbClr val="7FAB1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endParaRPr lang="en-US" sz="1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417525" y="4217853"/>
            <a:ext cx="283580" cy="290648"/>
          </a:xfrm>
          <a:prstGeom prst="ellipse">
            <a:avLst/>
          </a:prstGeom>
          <a:solidFill>
            <a:srgbClr val="7FAB1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endParaRPr lang="en-US" sz="1200" b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2417525" y="3349922"/>
            <a:ext cx="283580" cy="290648"/>
          </a:xfrm>
          <a:prstGeom prst="ellipse">
            <a:avLst/>
          </a:prstGeom>
          <a:solidFill>
            <a:srgbClr val="FFE05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Tahoma"/>
                <a:cs typeface="Tahoma"/>
              </a:rPr>
              <a:t>Q</a:t>
            </a:r>
            <a:endParaRPr lang="en-US" sz="1200" b="1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2417525" y="3349922"/>
            <a:ext cx="283580" cy="290648"/>
          </a:xfrm>
          <a:prstGeom prst="ellipse">
            <a:avLst/>
          </a:prstGeom>
          <a:solidFill>
            <a:srgbClr val="B90F2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Tahoma"/>
                <a:cs typeface="Tahoma"/>
              </a:rPr>
              <a:t>R</a:t>
            </a:r>
          </a:p>
        </p:txBody>
      </p:sp>
      <p:sp>
        <p:nvSpPr>
          <p:cNvPr id="98" name="Textfeld 97"/>
          <p:cNvSpPr txBox="1">
            <a:spLocks noChangeAspect="1"/>
          </p:cNvSpPr>
          <p:nvPr/>
        </p:nvSpPr>
        <p:spPr>
          <a:xfrm>
            <a:off x="2305880" y="3611906"/>
            <a:ext cx="1362844" cy="246221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  <a:latin typeface="Tahoma"/>
                <a:cs typeface="Tahoma"/>
              </a:rPr>
              <a:t>Rendezvous Node</a:t>
            </a:r>
            <a:endParaRPr lang="en-US" sz="1000" b="1" dirty="0" smtClean="0">
              <a:effectLst>
                <a:glow rad="254000">
                  <a:schemeClr val="bg1">
                    <a:alpha val="75000"/>
                  </a:schemeClr>
                </a:glow>
              </a:effectLst>
              <a:latin typeface="Tahoma"/>
              <a:cs typeface="Tahoma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4336175" y="2460195"/>
            <a:ext cx="4185475" cy="2062458"/>
            <a:chOff x="3961525" y="2460195"/>
            <a:chExt cx="4185475" cy="2062458"/>
          </a:xfrm>
        </p:grpSpPr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916364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4749739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5138614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5527489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916364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305239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6694114" y="3356998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5916364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6364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4749739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5138614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5527489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6305239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6694114" y="291861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4749739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5138614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5527489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6305239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6694114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30" name="Rechteck 129"/>
            <p:cNvSpPr>
              <a:spLocks noChangeAspect="1"/>
            </p:cNvSpPr>
            <p:nvPr/>
          </p:nvSpPr>
          <p:spPr>
            <a:xfrm>
              <a:off x="5711639" y="2460195"/>
              <a:ext cx="617870" cy="272934"/>
            </a:xfrm>
            <a:prstGeom prst="rect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hteck 130"/>
            <p:cNvSpPr>
              <a:spLocks noChangeAspect="1"/>
            </p:cNvSpPr>
            <p:nvPr/>
          </p:nvSpPr>
          <p:spPr>
            <a:xfrm>
              <a:off x="3961525" y="3383954"/>
              <a:ext cx="661264" cy="272934"/>
            </a:xfrm>
            <a:prstGeom prst="rect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Query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4749739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5138614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5527489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6305239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6694114" y="3786543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4749739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5138614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5527489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40" name="Oval 139"/>
            <p:cNvSpPr>
              <a:spLocks noChangeAspect="1"/>
            </p:cNvSpPr>
            <p:nvPr/>
          </p:nvSpPr>
          <p:spPr>
            <a:xfrm>
              <a:off x="6305239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/>
          </p:nvSpPr>
          <p:spPr>
            <a:xfrm>
              <a:off x="6694114" y="422492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5916364" y="2918613"/>
              <a:ext cx="283580" cy="290648"/>
            </a:xfrm>
            <a:prstGeom prst="ellipse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Tahoma"/>
                  <a:cs typeface="Tahoma"/>
                </a:rPr>
                <a:t>D</a:t>
              </a:r>
              <a:endParaRPr lang="en-US" sz="1200" b="1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45" name="Oval 144"/>
            <p:cNvSpPr>
              <a:spLocks noChangeAspect="1"/>
            </p:cNvSpPr>
            <p:nvPr/>
          </p:nvSpPr>
          <p:spPr>
            <a:xfrm>
              <a:off x="5916364" y="3356998"/>
              <a:ext cx="283580" cy="290648"/>
            </a:xfrm>
            <a:prstGeom prst="ellipse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Tahoma"/>
                  <a:cs typeface="Tahoma"/>
                </a:rPr>
                <a:t>D</a:t>
              </a:r>
              <a:endParaRPr lang="en-US" sz="1200" b="1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5916364" y="3786543"/>
              <a:ext cx="283580" cy="290648"/>
            </a:xfrm>
            <a:prstGeom prst="ellipse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Tahoma"/>
                  <a:cs typeface="Tahoma"/>
                </a:rPr>
                <a:t>D</a:t>
              </a:r>
              <a:endParaRPr lang="en-US" sz="1200" b="1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5916364" y="4224929"/>
              <a:ext cx="283580" cy="290648"/>
            </a:xfrm>
            <a:prstGeom prst="ellipse">
              <a:avLst/>
            </a:prstGeom>
            <a:solidFill>
              <a:srgbClr val="7FAB1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Tahoma"/>
                  <a:cs typeface="Tahoma"/>
                </a:rPr>
                <a:t>D</a:t>
              </a:r>
              <a:endParaRPr lang="en-US" sz="1200" b="1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5916364" y="3356998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5916364" y="3356998"/>
              <a:ext cx="283580" cy="290648"/>
            </a:xfrm>
            <a:prstGeom prst="ellipse">
              <a:avLst/>
            </a:prstGeom>
            <a:solidFill>
              <a:srgbClr val="B90F2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Tahoma"/>
                  <a:cs typeface="Tahoma"/>
                </a:rPr>
                <a:t>R</a:t>
              </a:r>
            </a:p>
          </p:txBody>
        </p:sp>
        <p:sp>
          <p:nvSpPr>
            <p:cNvPr id="150" name="Textfeld 149"/>
            <p:cNvSpPr txBox="1">
              <a:spLocks noChangeAspect="1"/>
            </p:cNvSpPr>
            <p:nvPr/>
          </p:nvSpPr>
          <p:spPr>
            <a:xfrm>
              <a:off x="5804719" y="3618982"/>
              <a:ext cx="1362844" cy="246221"/>
            </a:xfrm>
            <a:prstGeom prst="rect">
              <a:avLst/>
            </a:prstGeom>
            <a:noFill/>
            <a:effectLst>
              <a:softEdge rad="38100"/>
            </a:effectLst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  <a:latin typeface="Tahoma"/>
                  <a:cs typeface="Tahoma"/>
                </a:rPr>
                <a:t>Rendezvous Node</a:t>
              </a:r>
              <a:endParaRPr lang="en-US" sz="1000" b="1" dirty="0" smtClean="0">
                <a:effectLst>
                  <a:glow rad="254000">
                    <a:schemeClr val="bg1">
                      <a:alpha val="75000"/>
                    </a:schemeClr>
                  </a:glow>
                </a:effectLst>
                <a:latin typeface="Tahoma"/>
                <a:cs typeface="Tahoma"/>
              </a:endParaRPr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7085670" y="3364074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7474545" y="3364074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7863420" y="3364074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solidFill>
                  <a:srgbClr val="005AA9"/>
                </a:solidFill>
                <a:latin typeface="Tahoma"/>
                <a:cs typeface="Tahoma"/>
              </a:endParaRPr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7085670" y="292568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7474545" y="292568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>
            <a:xfrm>
              <a:off x="7863420" y="292568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7085670" y="3364074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7474545" y="3364074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863420" y="3364074"/>
              <a:ext cx="283580" cy="290648"/>
            </a:xfrm>
            <a:prstGeom prst="ellipse">
              <a:avLst/>
            </a:prstGeom>
            <a:solidFill>
              <a:srgbClr val="FFE0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Tahoma"/>
                  <a:cs typeface="Tahoma"/>
                </a:rPr>
                <a:t>Q</a:t>
              </a:r>
              <a:endParaRPr lang="en-US" sz="1200" b="1" dirty="0">
                <a:solidFill>
                  <a:srgbClr val="000000"/>
                </a:solidFill>
                <a:latin typeface="Tahoma"/>
                <a:cs typeface="Tahoma"/>
              </a:endParaRPr>
            </a:p>
          </p:txBody>
        </p:sp>
        <p:sp>
          <p:nvSpPr>
            <p:cNvPr id="160" name="Oval 159"/>
            <p:cNvSpPr>
              <a:spLocks noChangeAspect="1"/>
            </p:cNvSpPr>
            <p:nvPr/>
          </p:nvSpPr>
          <p:spPr>
            <a:xfrm>
              <a:off x="7085670" y="379361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7474545" y="379361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62" name="Oval 161"/>
            <p:cNvSpPr>
              <a:spLocks noChangeAspect="1"/>
            </p:cNvSpPr>
            <p:nvPr/>
          </p:nvSpPr>
          <p:spPr>
            <a:xfrm>
              <a:off x="7863420" y="3793619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7085670" y="4232005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7474545" y="4232005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7863420" y="4232005"/>
              <a:ext cx="283580" cy="290648"/>
            </a:xfrm>
            <a:prstGeom prst="ellipse">
              <a:avLst/>
            </a:prstGeom>
            <a:solidFill>
              <a:srgbClr val="005AA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>
                <a:latin typeface="Tahoma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36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0" grpId="0" animBg="1"/>
      <p:bldP spid="91" grpId="0" animBg="1"/>
      <p:bldP spid="92" grpId="0" animBg="1"/>
      <p:bldP spid="93" grpId="0" animBg="1"/>
      <p:bldP spid="93" grpId="1" animBg="1"/>
      <p:bldP spid="94" grpId="0" animBg="1"/>
      <p:bldP spid="95" grpId="0" animBg="1"/>
      <p:bldP spid="96" grpId="0" animBg="1"/>
      <p:bldP spid="96" grpId="1" animBg="1"/>
      <p:bldP spid="97" grpId="0" animBg="1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ROAR – Rendezvous on a Ring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Pro:</a:t>
            </a:r>
          </a:p>
          <a:p>
            <a:r>
              <a:rPr lang="en-US" dirty="0" smtClean="0"/>
              <a:t>simple mapping to 1 dim.</a:t>
            </a:r>
          </a:p>
          <a:p>
            <a:r>
              <a:rPr lang="en-US" dirty="0" smtClean="0"/>
              <a:t>size-adaptive</a:t>
            </a:r>
          </a:p>
          <a:p>
            <a:r>
              <a:rPr lang="en-US" dirty="0" smtClean="0"/>
              <a:t>load-adaptive</a:t>
            </a:r>
          </a:p>
          <a:p>
            <a:r>
              <a:rPr lang="en-US" dirty="0" smtClean="0"/>
              <a:t>fault-tolerant</a:t>
            </a:r>
            <a:endParaRPr lang="en-US" dirty="0"/>
          </a:p>
        </p:txBody>
      </p:sp>
      <p:sp>
        <p:nvSpPr>
          <p:cNvPr id="11" name="Inhaltsplatzhalter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Con:</a:t>
            </a:r>
          </a:p>
          <a:p>
            <a:r>
              <a:rPr lang="en-US" dirty="0" smtClean="0"/>
              <a:t>centralized</a:t>
            </a:r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inefficient</a:t>
            </a:r>
            <a:endParaRPr lang="en-US" dirty="0"/>
          </a:p>
        </p:txBody>
      </p:sp>
      <p:sp>
        <p:nvSpPr>
          <p:cNvPr id="12" name="Inhaltsplatzhalter 11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Reference:</a:t>
            </a:r>
          </a:p>
          <a:p>
            <a:pPr marL="0" indent="0">
              <a:buNone/>
            </a:pPr>
            <a:r>
              <a:rPr lang="en-US" sz="1200" dirty="0"/>
              <a:t>C. </a:t>
            </a:r>
            <a:r>
              <a:rPr lang="en-US" sz="1200" dirty="0" err="1"/>
              <a:t>Raiciu</a:t>
            </a:r>
            <a:r>
              <a:rPr lang="en-US" sz="1200" dirty="0"/>
              <a:t>, F. </a:t>
            </a:r>
            <a:r>
              <a:rPr lang="en-US" sz="1200" dirty="0" err="1"/>
              <a:t>Huici</a:t>
            </a:r>
            <a:r>
              <a:rPr lang="en-US" sz="1200" dirty="0"/>
              <a:t>, M. Handley, and D. S. </a:t>
            </a:r>
            <a:r>
              <a:rPr lang="en-US" sz="1200" dirty="0" err="1"/>
              <a:t>Rosenblum</a:t>
            </a:r>
            <a:r>
              <a:rPr lang="en-US" sz="1200" dirty="0"/>
              <a:t>. </a:t>
            </a:r>
            <a:r>
              <a:rPr lang="en-US" sz="1200" dirty="0" smtClean="0"/>
              <a:t>ROAR: Increasing </a:t>
            </a:r>
            <a:r>
              <a:rPr lang="en-US" sz="1200" dirty="0"/>
              <a:t>the </a:t>
            </a:r>
            <a:r>
              <a:rPr lang="en-US" sz="1200" dirty="0" smtClean="0"/>
              <a:t>Flexibility </a:t>
            </a:r>
            <a:r>
              <a:rPr lang="en-US" sz="1200" dirty="0"/>
              <a:t>and </a:t>
            </a:r>
            <a:r>
              <a:rPr lang="en-US" sz="1200" dirty="0" smtClean="0"/>
              <a:t>Performance </a:t>
            </a:r>
            <a:r>
              <a:rPr lang="en-US" sz="1200" dirty="0"/>
              <a:t>of </a:t>
            </a:r>
            <a:r>
              <a:rPr lang="en-US" sz="1200" dirty="0" smtClean="0"/>
              <a:t>Distributed Search</a:t>
            </a:r>
            <a:r>
              <a:rPr lang="en-US" sz="1200" dirty="0"/>
              <a:t>. In </a:t>
            </a:r>
            <a:r>
              <a:rPr lang="en-US" sz="1200" i="1" dirty="0"/>
              <a:t>Proceedings of SIGCOMM’09, </a:t>
            </a:r>
            <a:r>
              <a:rPr lang="en-US" sz="1200" dirty="0"/>
              <a:t>pages 291–302, </a:t>
            </a:r>
            <a:r>
              <a:rPr lang="en-US" sz="1200" dirty="0" smtClean="0"/>
              <a:t>2009</a:t>
            </a:r>
            <a:r>
              <a:rPr lang="en-US" sz="1200" dirty="0"/>
              <a:t>. ACM. </a:t>
            </a:r>
          </a:p>
        </p:txBody>
      </p:sp>
      <p:pic>
        <p:nvPicPr>
          <p:cNvPr id="15" name="Bild 14" descr="deetoo-mappin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7" b="7280"/>
          <a:stretch/>
        </p:blipFill>
        <p:spPr>
          <a:xfrm>
            <a:off x="415768" y="1892438"/>
            <a:ext cx="2206818" cy="2173089"/>
          </a:xfrm>
          <a:prstGeom prst="rect">
            <a:avLst/>
          </a:prstGeom>
        </p:spPr>
      </p:pic>
      <p:pic>
        <p:nvPicPr>
          <p:cNvPr id="17" name="Inhaltsplatzhalter 13" descr="roar-oval.pdf"/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1" r="-3401"/>
          <a:stretch>
            <a:fillRect/>
          </a:stretch>
        </p:blipFill>
        <p:spPr>
          <a:xfrm>
            <a:off x="3059113" y="1592263"/>
            <a:ext cx="5834062" cy="2949575"/>
          </a:xfrm>
          <a:prstGeom prst="rect">
            <a:avLst/>
          </a:prstGeom>
        </p:spPr>
      </p:pic>
      <p:sp>
        <p:nvSpPr>
          <p:cNvPr id="18" name="Datumsplatzhalter 1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Peer-to-Peer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| 27.01.12 |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Christof Leng | Rendezvous Search Systems | KuVS/ITG Fachgespräch "Future Internet"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A2A87F-CD2A-484B-8818-0390EE78C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5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torm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AA9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Tahoma"/>
            <a:cs typeface="Tahoma"/>
          </a:defRPr>
        </a:defPPr>
      </a:lstStyle>
    </a:txDef>
  </a:objectDefaults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BubbleStorm.thmx</Template>
  <TotalTime>0</TotalTime>
  <Words>1328</Words>
  <Application>Microsoft Macintosh PowerPoint</Application>
  <PresentationFormat>Bildschirmpräsentation (4:3)</PresentationFormat>
  <Paragraphs>325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BubbleStorm</vt:lpstr>
      <vt:lpstr>Distributed Search with Rendezvous Search Systems</vt:lpstr>
      <vt:lpstr>Distributed Search: A Traditional View</vt:lpstr>
      <vt:lpstr>Rendezvous Search</vt:lpstr>
      <vt:lpstr>Example Application</vt:lpstr>
      <vt:lpstr>Rendezvous Search Genealogy</vt:lpstr>
      <vt:lpstr>Data Center Solutions</vt:lpstr>
      <vt:lpstr>Grid</vt:lpstr>
      <vt:lpstr>ROAR – Rendezvous on a Ring</vt:lpstr>
      <vt:lpstr>Structured Peer-to-Peer</vt:lpstr>
      <vt:lpstr>Bit Zipper</vt:lpstr>
      <vt:lpstr>Deetoo</vt:lpstr>
      <vt:lpstr>Unstructured Peer-to-Peer</vt:lpstr>
      <vt:lpstr>Ferreira et al. – Random Walks </vt:lpstr>
      <vt:lpstr>BubbleStorm</vt:lpstr>
      <vt:lpstr>Hautakorpi &amp; Schultz</vt:lpstr>
      <vt:lpstr>Semi-Structured Peer-to-Peer</vt:lpstr>
      <vt:lpstr>SplitQuest</vt:lpstr>
      <vt:lpstr>Comparison</vt:lpstr>
      <vt:lpstr>Rendezvous Search &amp; Cloud Computing</vt:lpstr>
      <vt:lpstr>Conclusion</vt:lpstr>
      <vt:lpstr>Thank you!</vt:lpstr>
    </vt:vector>
  </TitlesOfParts>
  <Company>TU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Search with Rendezvous Search Systems</dc:title>
  <dc:creator>Christof Leng</dc:creator>
  <cp:lastModifiedBy>Christof Leng</cp:lastModifiedBy>
  <cp:revision>51</cp:revision>
  <cp:lastPrinted>2012-01-30T09:19:13Z</cp:lastPrinted>
  <dcterms:created xsi:type="dcterms:W3CDTF">2012-01-24T12:26:10Z</dcterms:created>
  <dcterms:modified xsi:type="dcterms:W3CDTF">2012-01-30T09:36:20Z</dcterms:modified>
</cp:coreProperties>
</file>