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4016" y="-160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C3DB-4D9A-F147-B735-5ED10687F674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052B-5680-3142-AFBB-AB49D40448C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5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4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5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520F-5695-A546-AD55-DDBF63A2DDF0}" type="datetimeFigureOut">
              <a:rPr lang="de-DE" smtClean="0"/>
              <a:t>09.08.11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38677-C9BA-0845-845B-D70A3922E6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71891"/>
              </p:ext>
            </p:extLst>
          </p:nvPr>
        </p:nvGraphicFramePr>
        <p:xfrm>
          <a:off x="1085850" y="1676400"/>
          <a:ext cx="28113038" cy="9069371"/>
        </p:xfrm>
        <a:graphic>
          <a:graphicData uri="http://schemas.openxmlformats.org/drawingml/2006/table">
            <a:tbl>
              <a:tblPr/>
              <a:tblGrid>
                <a:gridCol w="25400"/>
                <a:gridCol w="28087638"/>
              </a:tblGrid>
              <a:tr h="6404257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Designing a </a:t>
                      </a:r>
                      <a:r>
                        <a:rPr kumimoji="0" lang="en-US" sz="1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Testbed</a:t>
                      </a:r>
                      <a:r>
                        <a:rPr kumimoji="0" lang="en-US" sz="1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 for </a:t>
                      </a:r>
                    </a:p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Large-scale Distributed Systems</a:t>
                      </a:r>
                      <a:endParaRPr kumimoji="0" lang="de-DE" sz="1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11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0234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6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Christof Leng, Max Lehn, Robert </a:t>
                      </a:r>
                      <a:r>
                        <a:rPr kumimoji="0" lang="de-DE" sz="5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Rehner</a:t>
                      </a:r>
                      <a:r>
                        <a:rPr kumimoji="0" lang="de-DE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ontPage" pitchFamily="2" charset="0"/>
                          <a:cs typeface="Arial" charset="0"/>
                        </a:rPr>
                        <a:t>, Alejandro Buchmann</a:t>
                      </a:r>
                      <a:endParaRPr kumimoji="0" lang="de-DE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ontPage" pitchFamily="2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9500" y="1079500"/>
            <a:ext cx="28106688" cy="5762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20"/>
          <p:cNvSpPr txBox="1">
            <a:spLocks noChangeArrowheads="1"/>
          </p:cNvSpPr>
          <p:nvPr/>
        </p:nvSpPr>
        <p:spPr bwMode="auto">
          <a:xfrm>
            <a:off x="1071563" y="3260725"/>
            <a:ext cx="281273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97361" tIns="129396" rIns="258793" bIns="129396">
            <a:spAutoFit/>
          </a:bodyPr>
          <a:lstStyle/>
          <a:p>
            <a:pPr defTabSz="4175125">
              <a:spcBef>
                <a:spcPct val="50000"/>
              </a:spcBef>
            </a:pPr>
            <a:endParaRPr lang="en-US" sz="13200" b="1">
              <a:latin typeface="FrontPage" pitchFamily="2" charset="0"/>
            </a:endParaRPr>
          </a:p>
        </p:txBody>
      </p:sp>
      <p:sp>
        <p:nvSpPr>
          <p:cNvPr id="7" name="Line 162"/>
          <p:cNvSpPr>
            <a:spLocks noChangeShapeType="1"/>
          </p:cNvSpPr>
          <p:nvPr/>
        </p:nvSpPr>
        <p:spPr bwMode="auto">
          <a:xfrm>
            <a:off x="1079500" y="41530588"/>
            <a:ext cx="28106688" cy="0"/>
          </a:xfrm>
          <a:prstGeom prst="line">
            <a:avLst/>
          </a:prstGeom>
          <a:noFill/>
          <a:ln w="3048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ahoma"/>
              <a:cs typeface="Tahoma"/>
            </a:endParaRPr>
          </a:p>
        </p:txBody>
      </p:sp>
      <p:pic>
        <p:nvPicPr>
          <p:cNvPr id="8" name="Picture 5" descr="tud_logo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6200" y="1976438"/>
            <a:ext cx="7208838" cy="2879725"/>
          </a:xfrm>
          <a:prstGeom prst="rect">
            <a:avLst/>
          </a:prstGeom>
          <a:noFill/>
        </p:spPr>
      </p:pic>
      <p:sp>
        <p:nvSpPr>
          <p:cNvPr id="9" name="Line 80"/>
          <p:cNvSpPr>
            <a:spLocks noChangeShapeType="1"/>
          </p:cNvSpPr>
          <p:nvPr/>
        </p:nvSpPr>
        <p:spPr bwMode="auto">
          <a:xfrm>
            <a:off x="1079500" y="1841500"/>
            <a:ext cx="28106688" cy="0"/>
          </a:xfrm>
          <a:prstGeom prst="line">
            <a:avLst/>
          </a:prstGeom>
          <a:noFill/>
          <a:ln w="603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6" descr="X:\QuaP2P\Wuala Share\Resources\Logos\quap2p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900" y="7247535"/>
            <a:ext cx="2880000" cy="11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AAAA\Archiv\TdT\TdT Logo\tdt_logo_en 16-02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888" y="7082535"/>
            <a:ext cx="28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ung 11"/>
          <p:cNvGrpSpPr/>
          <p:nvPr/>
        </p:nvGrpSpPr>
        <p:grpSpPr>
          <a:xfrm>
            <a:off x="10333048" y="20675063"/>
            <a:ext cx="9696004" cy="10870397"/>
            <a:chOff x="10333048" y="20420142"/>
            <a:chExt cx="9696004" cy="10870397"/>
          </a:xfrm>
        </p:grpSpPr>
        <p:sp>
          <p:nvSpPr>
            <p:cNvPr id="13" name="Abgerundetes Rechteck 12"/>
            <p:cNvSpPr/>
            <p:nvPr/>
          </p:nvSpPr>
          <p:spPr>
            <a:xfrm rot="16200000">
              <a:off x="12742231" y="23227221"/>
              <a:ext cx="2854764" cy="7673129"/>
            </a:xfrm>
            <a:prstGeom prst="roundRect">
              <a:avLst/>
            </a:prstGeom>
            <a:solidFill>
              <a:srgbClr val="F8BA5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tlCol="0" anchor="t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Tahoma"/>
                  <a:cs typeface="Tahoma"/>
                </a:rPr>
                <a:t>System Interface</a:t>
              </a:r>
            </a:p>
          </p:txBody>
        </p:sp>
        <p:sp>
          <p:nvSpPr>
            <p:cNvPr id="14" name="Abgerundetes Rechteck 13"/>
            <p:cNvSpPr/>
            <p:nvPr/>
          </p:nvSpPr>
          <p:spPr>
            <a:xfrm rot="16200000">
              <a:off x="12906524" y="26190884"/>
              <a:ext cx="2549894" cy="7649415"/>
            </a:xfrm>
            <a:prstGeom prst="roundRect">
              <a:avLst/>
            </a:prstGeom>
            <a:solidFill>
              <a:srgbClr val="C9308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tlCol="0" anchor="t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ahoma"/>
                  <a:cs typeface="Tahoma"/>
                </a:rPr>
                <a:t>Runtime Engine</a:t>
              </a: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11403450" y="21961190"/>
              <a:ext cx="6484174" cy="1829235"/>
            </a:xfrm>
            <a:prstGeom prst="roundRect">
              <a:avLst/>
            </a:prstGeom>
            <a:solidFill>
              <a:srgbClr val="50B69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ahoma"/>
                  <a:cs typeface="Tahoma"/>
                </a:rPr>
                <a:t>Network Application</a:t>
              </a:r>
              <a:endParaRPr lang="en-US" sz="3600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11403450" y="24145164"/>
              <a:ext cx="6484174" cy="1225058"/>
            </a:xfrm>
            <a:prstGeom prst="roundRect">
              <a:avLst/>
            </a:prstGeom>
            <a:solidFill>
              <a:srgbClr val="AFCC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ahoma"/>
                  <a:cs typeface="Tahoma"/>
                </a:rPr>
                <a:t>CUSP Transport Protocol</a:t>
              </a:r>
              <a:endParaRPr lang="en-US" sz="3600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11403450" y="20420142"/>
              <a:ext cx="6484174" cy="1225058"/>
            </a:xfrm>
            <a:prstGeom prst="roundRect">
              <a:avLst/>
            </a:prstGeom>
            <a:solidFill>
              <a:srgbClr val="5D85C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chemeClr val="tx1"/>
                  </a:solidFill>
                  <a:latin typeface="Tahoma"/>
                  <a:cs typeface="Tahoma"/>
                </a:rPr>
                <a:t>Workload Generator</a:t>
              </a:r>
              <a:endParaRPr lang="en-US" sz="360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11403449" y="26118642"/>
              <a:ext cx="1545156" cy="19678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Main/Events</a:t>
              </a:r>
              <a:endParaRPr lang="en-US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13037141" y="26118642"/>
              <a:ext cx="1545156" cy="19678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Tahoma"/>
                  <a:cs typeface="Tahoma"/>
                </a:rPr>
                <a:t>Network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(UDP)</a:t>
              </a:r>
              <a:endParaRPr lang="en-US" sz="2800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14685588" y="26118642"/>
              <a:ext cx="1545156" cy="19678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ahoma"/>
                  <a:cs typeface="Tahoma"/>
                </a:rPr>
                <a:t>Entropy</a:t>
              </a:r>
              <a:endParaRPr lang="en-US" sz="280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16342468" y="26118642"/>
              <a:ext cx="1545156" cy="19678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Log / </a:t>
              </a:r>
              <a:r>
                <a:rPr lang="en-US" sz="2400" dirty="0" smtClean="0">
                  <a:solidFill>
                    <a:schemeClr val="tx1"/>
                  </a:solidFill>
                  <a:latin typeface="Tahoma"/>
                  <a:cs typeface="Tahoma"/>
                </a:rPr>
                <a:t>Statistics</a:t>
              </a:r>
              <a:endParaRPr lang="en-US" sz="2400" dirty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11403449" y="29017794"/>
              <a:ext cx="2079029" cy="1912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ahoma"/>
                  <a:cs typeface="Tahoma"/>
                </a:rPr>
                <a:t>Real Network</a:t>
              </a:r>
              <a:endParaRPr lang="en-US" sz="280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3667572" y="28973451"/>
              <a:ext cx="1829445" cy="1912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ahoma"/>
                  <a:cs typeface="Tahoma"/>
                </a:rPr>
                <a:t>ns-3</a:t>
              </a:r>
              <a:endParaRPr lang="en-US" sz="280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4" name="Abgerundetes Rechteck 23"/>
            <p:cNvSpPr/>
            <p:nvPr/>
          </p:nvSpPr>
          <p:spPr>
            <a:xfrm>
              <a:off x="15678814" y="28973451"/>
              <a:ext cx="2174102" cy="1912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ahoma"/>
                  <a:cs typeface="Tahoma"/>
                </a:rPr>
                <a:t>Overlay Simulator</a:t>
              </a:r>
              <a:endParaRPr lang="en-US" sz="280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25" name="Zylinder 24"/>
            <p:cNvSpPr/>
            <p:nvPr/>
          </p:nvSpPr>
          <p:spPr>
            <a:xfrm>
              <a:off x="18359340" y="23258305"/>
              <a:ext cx="1509981" cy="3442401"/>
            </a:xfrm>
            <a:prstGeom prst="can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ahoma"/>
                  <a:cs typeface="Tahoma"/>
                </a:rPr>
                <a:t>SQLite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ahoma"/>
                  <a:cs typeface="Tahoma"/>
                </a:rPr>
                <a:t>Data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ahoma"/>
                  <a:cs typeface="Tahoma"/>
                </a:rPr>
                <a:t>base</a:t>
              </a:r>
              <a:endParaRPr lang="en-US" sz="2800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sp>
          <p:nvSpPr>
            <p:cNvPr id="26" name="Abgerundetes Rechteck 25"/>
            <p:cNvSpPr/>
            <p:nvPr/>
          </p:nvSpPr>
          <p:spPr>
            <a:xfrm>
              <a:off x="18199607" y="28973447"/>
              <a:ext cx="1829445" cy="1912426"/>
            </a:xfrm>
            <a:prstGeom prst="roundRect">
              <a:avLst/>
            </a:prstGeom>
            <a:solidFill>
              <a:srgbClr val="660066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Tahoma"/>
                  <a:cs typeface="Tahoma"/>
                </a:rPr>
                <a:t>Gnuplot</a:t>
              </a:r>
              <a:endParaRPr lang="en-US" sz="2800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p:cxnSp>
          <p:nvCxnSpPr>
            <p:cNvPr id="27" name="Gewinkelte Verbindung 26"/>
            <p:cNvCxnSpPr>
              <a:stCxn id="25" idx="1"/>
              <a:endCxn id="17" idx="3"/>
            </p:cNvCxnSpPr>
            <p:nvPr/>
          </p:nvCxnSpPr>
          <p:spPr>
            <a:xfrm rot="16200000" flipV="1">
              <a:off x="17388161" y="21532134"/>
              <a:ext cx="2225635" cy="1226706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27"/>
            <p:cNvCxnSpPr>
              <a:stCxn id="21" idx="3"/>
              <a:endCxn id="25" idx="3"/>
            </p:cNvCxnSpPr>
            <p:nvPr/>
          </p:nvCxnSpPr>
          <p:spPr>
            <a:xfrm flipV="1">
              <a:off x="17887624" y="26700707"/>
              <a:ext cx="1226706" cy="401864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25" idx="4"/>
              <a:endCxn id="26" idx="0"/>
            </p:cNvCxnSpPr>
            <p:nvPr/>
          </p:nvCxnSpPr>
          <p:spPr>
            <a:xfrm flipH="1">
              <a:off x="19114330" y="24979506"/>
              <a:ext cx="754990" cy="3993941"/>
            </a:xfrm>
            <a:prstGeom prst="bentConnector4">
              <a:avLst>
                <a:gd name="adj1" fmla="val -27848"/>
                <a:gd name="adj2" fmla="val 7154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1066800" y="11404600"/>
            <a:ext cx="8966200" cy="5355137"/>
          </a:xfrm>
          <a:prstGeom prst="rect">
            <a:avLst/>
          </a:prstGeom>
          <a:solidFill>
            <a:srgbClr val="5D85C3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Workload Generation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Configured in the experiment database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Sophisticated session model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Background churn determined by lifetime distribution [1]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Workload events to mark nodes as</a:t>
            </a:r>
            <a:br>
              <a:rPr lang="en-US" sz="3200" dirty="0" smtClean="0">
                <a:latin typeface="Tahoma"/>
                <a:cs typeface="Tahoma"/>
              </a:rPr>
            </a:br>
            <a:r>
              <a:rPr lang="en-US" sz="3200" dirty="0" smtClean="0">
                <a:latin typeface="Tahoma"/>
                <a:cs typeface="Tahoma"/>
              </a:rPr>
              <a:t>active or inactive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Support for Unix signals to trigger application-level events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endParaRPr lang="en-US" sz="28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0320000" y="11404600"/>
            <a:ext cx="8966200" cy="12293600"/>
          </a:xfrm>
          <a:prstGeom prst="rect">
            <a:avLst/>
          </a:prstGeom>
          <a:solidFill>
            <a:srgbClr val="804597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Experiment </a:t>
            </a:r>
            <a:r>
              <a:rPr lang="en-US" sz="3600" b="1" dirty="0" smtClean="0">
                <a:latin typeface="Tahoma"/>
                <a:cs typeface="Tahoma"/>
              </a:rPr>
              <a:t>Database</a:t>
            </a:r>
            <a:endParaRPr lang="en-US" sz="28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Experiment </a:t>
            </a:r>
            <a:r>
              <a:rPr lang="en-US" sz="3200" dirty="0" smtClean="0">
                <a:latin typeface="Tahoma"/>
                <a:cs typeface="Tahoma"/>
              </a:rPr>
              <a:t>configuration and output </a:t>
            </a:r>
            <a:r>
              <a:rPr lang="en-US" sz="3200" dirty="0" smtClean="0">
                <a:latin typeface="Tahoma"/>
                <a:cs typeface="Tahoma"/>
              </a:rPr>
              <a:t>in the same </a:t>
            </a:r>
            <a:r>
              <a:rPr lang="en-US" sz="3200" dirty="0" smtClean="0">
                <a:latin typeface="Tahoma"/>
                <a:cs typeface="Tahoma"/>
              </a:rPr>
              <a:t>database file (using SQLite)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Flexible experiment configuration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Statistics and histogram data for plotting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Rich log output for post-mortem debugging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66800" y="17267244"/>
            <a:ext cx="8966200" cy="7289800"/>
          </a:xfrm>
          <a:prstGeom prst="rect">
            <a:avLst/>
          </a:prstGeom>
          <a:solidFill>
            <a:srgbClr val="50B695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Example Applications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Supports peer-to-peer </a:t>
            </a:r>
            <a:r>
              <a:rPr lang="en-US" sz="3200" dirty="0" smtClean="0">
                <a:latin typeface="Tahoma"/>
                <a:cs typeface="Tahoma"/>
              </a:rPr>
              <a:t>and </a:t>
            </a:r>
            <a:r>
              <a:rPr lang="en-US" sz="3200" dirty="0" smtClean="0">
                <a:latin typeface="Tahoma"/>
                <a:cs typeface="Tahoma"/>
              </a:rPr>
              <a:t>c</a:t>
            </a:r>
            <a:r>
              <a:rPr lang="en-US" sz="3200" dirty="0" smtClean="0">
                <a:latin typeface="Tahoma"/>
                <a:cs typeface="Tahoma"/>
              </a:rPr>
              <a:t>lient</a:t>
            </a:r>
            <a:r>
              <a:rPr lang="en-US" sz="3200" dirty="0" smtClean="0">
                <a:latin typeface="Tahoma"/>
                <a:cs typeface="Tahoma"/>
              </a:rPr>
              <a:t>/server applications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Language support </a:t>
            </a:r>
            <a:r>
              <a:rPr lang="en-US" sz="3200" dirty="0" smtClean="0">
                <a:latin typeface="Tahoma"/>
                <a:cs typeface="Tahoma"/>
              </a:rPr>
              <a:t>for Standard </a:t>
            </a:r>
            <a:r>
              <a:rPr lang="en-US" sz="3200" dirty="0" smtClean="0">
                <a:latin typeface="Tahoma"/>
                <a:cs typeface="Tahoma"/>
              </a:rPr>
              <a:t>ML, </a:t>
            </a:r>
            <a:r>
              <a:rPr lang="en-US" sz="3200" dirty="0">
                <a:latin typeface="Tahoma"/>
                <a:cs typeface="Tahoma"/>
              </a:rPr>
              <a:t>C/C++</a:t>
            </a:r>
            <a:r>
              <a:rPr lang="en-US" sz="3200" dirty="0" smtClean="0">
                <a:latin typeface="Tahoma"/>
                <a:cs typeface="Tahoma"/>
              </a:rPr>
              <a:t>, and </a:t>
            </a:r>
            <a:r>
              <a:rPr lang="en-US" sz="3200" dirty="0" smtClean="0">
                <a:latin typeface="Tahoma"/>
                <a:cs typeface="Tahoma"/>
              </a:rPr>
              <a:t>Java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Event-driven, single-threaded </a:t>
            </a:r>
            <a:r>
              <a:rPr lang="en-US" sz="3200" dirty="0" smtClean="0">
                <a:latin typeface="Tahoma"/>
                <a:cs typeface="Tahoma"/>
              </a:rPr>
              <a:t>applications </a:t>
            </a:r>
            <a:r>
              <a:rPr lang="en-US" sz="3200" dirty="0" smtClean="0">
                <a:latin typeface="Tahoma"/>
                <a:cs typeface="Tahoma"/>
              </a:rPr>
              <a:t>can be ported </a:t>
            </a:r>
            <a:r>
              <a:rPr lang="en-US" sz="3200" dirty="0" smtClean="0">
                <a:latin typeface="Tahoma"/>
                <a:cs typeface="Tahoma"/>
              </a:rPr>
              <a:t>easily</a:t>
            </a:r>
            <a:endParaRPr lang="en-US" sz="3200" dirty="0" smtClean="0">
              <a:latin typeface="Tahoma"/>
              <a:cs typeface="Tahoma"/>
            </a:endParaRPr>
          </a:p>
          <a:p>
            <a:pPr marL="571500" indent="-571500">
              <a:buFont typeface="Wingdings" charset="2"/>
              <a:buChar char="§"/>
            </a:pP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1066800" y="25043498"/>
            <a:ext cx="8966200" cy="6013007"/>
          </a:xfrm>
          <a:prstGeom prst="rect">
            <a:avLst/>
          </a:prstGeom>
          <a:solidFill>
            <a:srgbClr val="AFCC50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CUSP Transport Protocol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Complete </a:t>
            </a:r>
            <a:r>
              <a:rPr lang="en-US" sz="3200" dirty="0" smtClean="0">
                <a:latin typeface="Tahoma"/>
                <a:cs typeface="Tahoma"/>
              </a:rPr>
              <a:t>user-land transport protocol </a:t>
            </a:r>
            <a:r>
              <a:rPr lang="en-US" sz="3200" dirty="0" smtClean="0">
                <a:latin typeface="Tahoma"/>
                <a:cs typeface="Tahoma"/>
              </a:rPr>
              <a:t>implementation [4]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Containing flow control, congestion control, reliability, priorities/</a:t>
            </a:r>
            <a:r>
              <a:rPr lang="en-US" sz="3200" dirty="0" err="1" smtClean="0">
                <a:latin typeface="Tahoma"/>
                <a:cs typeface="Tahoma"/>
              </a:rPr>
              <a:t>QoS</a:t>
            </a:r>
            <a:r>
              <a:rPr lang="en-US" sz="3200" dirty="0" smtClean="0">
                <a:latin typeface="Tahoma"/>
                <a:cs typeface="Tahoma"/>
              </a:rPr>
              <a:t>, encryption, </a:t>
            </a:r>
            <a:r>
              <a:rPr lang="en-US" sz="3200" dirty="0" smtClean="0">
                <a:latin typeface="Tahoma"/>
                <a:cs typeface="Tahoma"/>
              </a:rPr>
              <a:t>authentication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Encapsulated over UDP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</a:t>
            </a:r>
            <a:r>
              <a:rPr lang="en-US" sz="3200" dirty="0" smtClean="0">
                <a:latin typeface="Tahoma"/>
                <a:cs typeface="Tahoma"/>
              </a:rPr>
              <a:t>implifies simulator implementation (simulator only needs UDP support)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Powerful tool for the implementation of novel network applications</a:t>
            </a:r>
          </a:p>
          <a:p>
            <a:pPr marL="571500" indent="-571500">
              <a:buFont typeface="Wingdings" charset="2"/>
              <a:buChar char="§"/>
            </a:pPr>
            <a:endParaRPr lang="en-US" sz="2800" dirty="0" smtClean="0">
              <a:latin typeface="Tahoma"/>
              <a:cs typeface="Tahoma"/>
            </a:endParaRPr>
          </a:p>
          <a:p>
            <a:pPr marL="571500" indent="-571500">
              <a:buFont typeface="Wingdings" charset="2"/>
              <a:buChar char="§"/>
            </a:pP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1066800" y="31537554"/>
            <a:ext cx="8966200" cy="9305644"/>
          </a:xfrm>
          <a:prstGeom prst="rect">
            <a:avLst/>
          </a:prstGeom>
          <a:solidFill>
            <a:srgbClr val="F8BA5C">
              <a:alpha val="2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System Interface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Narrow system interface that abstracts from runtime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Easy to learn for application developers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Simple to implement new or extend existing runtimes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Main interfaces: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endParaRPr lang="en-US" sz="2800" dirty="0" smtClean="0">
              <a:latin typeface="Tahoma"/>
              <a:cs typeface="Tahoma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0320000" y="24231600"/>
            <a:ext cx="8966200" cy="7289800"/>
          </a:xfrm>
          <a:prstGeom prst="rect">
            <a:avLst/>
          </a:prstGeom>
          <a:solidFill>
            <a:srgbClr val="804597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Integrated Plotting Tools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Plot directly from experiment database </a:t>
            </a:r>
            <a:r>
              <a:rPr lang="en-US" sz="3200" dirty="0" smtClean="0">
                <a:latin typeface="Tahoma"/>
                <a:cs typeface="Tahoma"/>
              </a:rPr>
              <a:t>using </a:t>
            </a:r>
            <a:r>
              <a:rPr lang="en-US" sz="3200" dirty="0" err="1" smtClean="0">
                <a:latin typeface="Tahoma"/>
                <a:cs typeface="Tahoma"/>
              </a:rPr>
              <a:t>Gnuplot</a:t>
            </a:r>
            <a:r>
              <a:rPr lang="en-US" sz="3200" dirty="0" smtClean="0">
                <a:latin typeface="Tahoma"/>
                <a:cs typeface="Tahoma"/>
              </a:rPr>
              <a:t> </a:t>
            </a:r>
            <a:r>
              <a:rPr lang="en-US" sz="3200" dirty="0" smtClean="0">
                <a:latin typeface="Tahoma"/>
                <a:cs typeface="Tahoma"/>
              </a:rPr>
              <a:t>scripts</a:t>
            </a:r>
          </a:p>
          <a:p>
            <a:pPr marL="360000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Live plotting during simulation run</a:t>
            </a:r>
          </a:p>
          <a:p>
            <a:pPr marL="571500" indent="-571500">
              <a:buFont typeface="Wingdings" charset="2"/>
              <a:buChar char="§"/>
            </a:pPr>
            <a:endParaRPr lang="en-US" sz="2800" dirty="0" smtClean="0">
              <a:latin typeface="Tahoma"/>
              <a:cs typeface="Tahoma"/>
            </a:endParaRPr>
          </a:p>
          <a:p>
            <a:pPr marL="571500" indent="-571500">
              <a:buFont typeface="Wingdings" charset="2"/>
              <a:buChar char="§"/>
            </a:pP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0541000" y="32181800"/>
            <a:ext cx="9118600" cy="8763000"/>
          </a:xfrm>
          <a:prstGeom prst="rect">
            <a:avLst/>
          </a:prstGeom>
          <a:solidFill>
            <a:srgbClr val="C9308E">
              <a:alpha val="10000"/>
            </a:srgbClr>
          </a:solidFill>
          <a:ln>
            <a:solidFill>
              <a:schemeClr val="tx1"/>
            </a:solidFill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>
                <a:latin typeface="Tahoma"/>
                <a:cs typeface="Tahoma"/>
              </a:rPr>
              <a:t>Exchangeable </a:t>
            </a:r>
            <a:r>
              <a:rPr lang="en-US" sz="3600" b="1" dirty="0" smtClean="0">
                <a:latin typeface="Tahoma"/>
                <a:cs typeface="Tahoma"/>
              </a:rPr>
              <a:t>Runtime </a:t>
            </a:r>
            <a:r>
              <a:rPr lang="en-US" sz="3600" b="1" dirty="0" smtClean="0">
                <a:latin typeface="Tahoma"/>
                <a:cs typeface="Tahoma"/>
              </a:rPr>
              <a:t>Engines</a:t>
            </a:r>
            <a:endParaRPr lang="en-US" sz="28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r>
              <a:rPr lang="en-US" sz="3200" b="1" dirty="0" smtClean="0">
                <a:latin typeface="Tahoma"/>
                <a:cs typeface="Tahoma"/>
              </a:rPr>
              <a:t>Custom overlay </a:t>
            </a:r>
            <a:r>
              <a:rPr lang="en-US" sz="3200" b="1" dirty="0" smtClean="0">
                <a:latin typeface="Tahoma"/>
                <a:cs typeface="Tahoma"/>
              </a:rPr>
              <a:t>simulator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Scalable to 10k+ nodes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Coordinate-based delay model [5]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Send/receive queues with limited bandwidth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SQLite database for log/statistics</a:t>
            </a: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 smtClean="0">
                <a:latin typeface="Tahoma"/>
                <a:cs typeface="Tahoma"/>
              </a:rPr>
              <a:t>ns-3 simulator </a:t>
            </a:r>
            <a:r>
              <a:rPr lang="en-US" sz="3200" dirty="0" smtClean="0">
                <a:latin typeface="Tahoma"/>
                <a:cs typeface="Tahoma"/>
              </a:rPr>
              <a:t>[6]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Full network stack simulation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Community standard network simulator</a:t>
            </a:r>
          </a:p>
          <a:p>
            <a:pPr marL="360000" indent="-360000">
              <a:spcBef>
                <a:spcPts val="600"/>
              </a:spcBef>
              <a:buFont typeface="Wingdings" charset="2"/>
              <a:buChar char="§"/>
            </a:pPr>
            <a:r>
              <a:rPr lang="en-US" sz="3200" b="1" dirty="0" smtClean="0">
                <a:latin typeface="Tahoma"/>
                <a:cs typeface="Tahoma"/>
              </a:rPr>
              <a:t>Real network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Real-time main loop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Operating system’s network stack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/</a:t>
            </a:r>
            <a:r>
              <a:rPr lang="en-US" sz="3200" dirty="0" err="1" smtClean="0">
                <a:latin typeface="Tahoma"/>
                <a:cs typeface="Tahoma"/>
              </a:rPr>
              <a:t>dev</a:t>
            </a:r>
            <a:r>
              <a:rPr lang="en-US" sz="3200" dirty="0" smtClean="0">
                <a:latin typeface="Tahoma"/>
                <a:cs typeface="Tahoma"/>
              </a:rPr>
              <a:t>/</a:t>
            </a:r>
            <a:r>
              <a:rPr lang="en-US" sz="3200" dirty="0" err="1" smtClean="0">
                <a:latin typeface="Tahoma"/>
                <a:cs typeface="Tahoma"/>
              </a:rPr>
              <a:t>urandom</a:t>
            </a:r>
            <a:r>
              <a:rPr lang="en-US" sz="3200" dirty="0" smtClean="0">
                <a:latin typeface="Tahoma"/>
                <a:cs typeface="Tahoma"/>
              </a:rPr>
              <a:t> for entropy</a:t>
            </a: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Logging to </a:t>
            </a:r>
            <a:r>
              <a:rPr lang="en-US" sz="3200" dirty="0" err="1" smtClean="0">
                <a:latin typeface="Tahoma"/>
                <a:cs typeface="Tahoma"/>
              </a:rPr>
              <a:t>stdout</a:t>
            </a:r>
            <a:r>
              <a:rPr lang="en-US" sz="3200" dirty="0" smtClean="0">
                <a:latin typeface="Tahoma"/>
                <a:cs typeface="Tahoma"/>
              </a:rPr>
              <a:t>/</a:t>
            </a:r>
            <a:r>
              <a:rPr lang="en-US" sz="3200" dirty="0" err="1" smtClean="0">
                <a:latin typeface="Tahoma"/>
                <a:cs typeface="Tahoma"/>
              </a:rPr>
              <a:t>stderr</a:t>
            </a:r>
            <a:endParaRPr lang="en-US" sz="3200" dirty="0" smtClean="0">
              <a:latin typeface="Tahoma"/>
              <a:cs typeface="Tahoma"/>
            </a:endParaRPr>
          </a:p>
          <a:p>
            <a:pPr marL="817200" lvl="1" indent="-360000">
              <a:buFont typeface="Wingdings" charset="2"/>
              <a:buChar char="§"/>
            </a:pPr>
            <a:r>
              <a:rPr lang="en-US" sz="3200" dirty="0" smtClean="0">
                <a:latin typeface="Tahoma"/>
                <a:cs typeface="Tahoma"/>
              </a:rPr>
              <a:t>Validate simulation results</a:t>
            </a:r>
            <a:endParaRPr lang="en-US" sz="3200" dirty="0" smtClean="0">
              <a:latin typeface="Tahoma"/>
              <a:cs typeface="Tahoma"/>
            </a:endParaRPr>
          </a:p>
          <a:p>
            <a:pPr marL="817200" lvl="1" indent="-360000">
              <a:buFont typeface="Wingdings" charset="2"/>
              <a:buChar char="§"/>
            </a:pPr>
            <a:endParaRPr lang="en-US" sz="3200" dirty="0" smtClean="0">
              <a:latin typeface="Tahoma"/>
              <a:cs typeface="Tahoma"/>
            </a:endParaRPr>
          </a:p>
          <a:p>
            <a:pPr marL="360000" indent="-360000">
              <a:buFont typeface="Wingdings" charset="2"/>
              <a:buChar char="§"/>
            </a:pP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423053" y="23355097"/>
            <a:ext cx="2533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ahoma"/>
                <a:cs typeface="Tahoma"/>
              </a:rPr>
              <a:t>Planet </a:t>
            </a:r>
            <a:r>
              <a:rPr lang="en-US" sz="2800" dirty="0" smtClean="0">
                <a:latin typeface="Tahoma"/>
                <a:cs typeface="Tahoma"/>
              </a:rPr>
              <a:t>PI4 [3]</a:t>
            </a:r>
            <a:endParaRPr lang="en-US" sz="2800" dirty="0" smtClean="0">
              <a:latin typeface="Tahoma"/>
              <a:cs typeface="Tahoma"/>
            </a:endParaRPr>
          </a:p>
          <a:p>
            <a:pPr algn="ctr"/>
            <a:r>
              <a:rPr lang="en-US" sz="2800" dirty="0" smtClean="0">
                <a:latin typeface="Tahoma"/>
                <a:cs typeface="Tahoma"/>
              </a:rPr>
              <a:t>Online Shooter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133638" y="23355097"/>
            <a:ext cx="2795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ahoma"/>
                <a:cs typeface="Tahoma"/>
              </a:rPr>
              <a:t>BubbleStorm</a:t>
            </a:r>
            <a:r>
              <a:rPr lang="en-US" sz="2800" dirty="0" smtClean="0">
                <a:latin typeface="Tahoma"/>
                <a:cs typeface="Tahoma"/>
              </a:rPr>
              <a:t> [2]</a:t>
            </a:r>
            <a:r>
              <a:rPr lang="en-US" sz="2800" dirty="0">
                <a:latin typeface="Tahoma"/>
                <a:cs typeface="Tahoma"/>
              </a:rPr>
              <a:t/>
            </a:r>
            <a:br>
              <a:rPr lang="en-US" sz="2800" dirty="0">
                <a:latin typeface="Tahoma"/>
                <a:cs typeface="Tahoma"/>
              </a:rPr>
            </a:br>
            <a:r>
              <a:rPr lang="en-US" sz="2800" dirty="0" smtClean="0">
                <a:latin typeface="Tahoma"/>
                <a:cs typeface="Tahoma"/>
              </a:rPr>
              <a:t>Search </a:t>
            </a:r>
            <a:r>
              <a:rPr lang="en-US" sz="2800" dirty="0" smtClean="0">
                <a:latin typeface="Tahoma"/>
                <a:cs typeface="Tahoma"/>
              </a:rPr>
              <a:t>Overlay</a:t>
            </a:r>
            <a:endParaRPr lang="en-US" sz="2800" dirty="0">
              <a:latin typeface="Tahoma"/>
              <a:cs typeface="Tahoma"/>
            </a:endParaRPr>
          </a:p>
        </p:txBody>
      </p:sp>
      <p:pic>
        <p:nvPicPr>
          <p:cNvPr id="39" name="Bild 38" descr="Bildschirmfoto 2011-08-09 um 16.03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204" y="26706064"/>
            <a:ext cx="4334781" cy="26731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Bild 39" descr="Bildschirmfoto 2011-08-09 um 16.11.3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681" y="26801920"/>
            <a:ext cx="3216298" cy="19084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1" name="Bild 40" descr="Bildschirmfoto 2011-08-09 um 16.00.5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99" y="28569046"/>
            <a:ext cx="4532849" cy="2791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Bild 41" descr="overlap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30" y="21939734"/>
            <a:ext cx="3727168" cy="12361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3" name="Gruppierung 42"/>
          <p:cNvGrpSpPr/>
          <p:nvPr/>
        </p:nvGrpSpPr>
        <p:grpSpPr>
          <a:xfrm>
            <a:off x="20606058" y="15650543"/>
            <a:ext cx="8432436" cy="7476580"/>
            <a:chOff x="20606058" y="15650543"/>
            <a:chExt cx="8432436" cy="7476580"/>
          </a:xfrm>
        </p:grpSpPr>
        <p:sp>
          <p:nvSpPr>
            <p:cNvPr id="44" name="Textfeld 43"/>
            <p:cNvSpPr txBox="1"/>
            <p:nvPr/>
          </p:nvSpPr>
          <p:spPr>
            <a:xfrm>
              <a:off x="25016394" y="18741583"/>
              <a:ext cx="1800000" cy="1400383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Experiments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Size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Runtime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Seed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25016394" y="15650543"/>
              <a:ext cx="1800000" cy="2185214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Node Configuration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Node </a:t>
              </a:r>
              <a:r>
                <a:rPr lang="en-US" sz="1700" dirty="0" smtClean="0">
                  <a:latin typeface="Tahoma"/>
                  <a:cs typeface="Tahoma"/>
                </a:rPr>
                <a:t>Group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Fixed Size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Rem. Weight</a:t>
              </a:r>
              <a:endParaRPr lang="en-US" sz="1700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Workload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Command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22811226" y="15650543"/>
              <a:ext cx="1800000" cy="2185214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Node Group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Connection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Location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Static Address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Crash Ratio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Lifetime Distribution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27221562" y="15650543"/>
              <a:ext cx="1800000" cy="1661993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Workload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Event 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Type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Time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Percentage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5033326" y="20941909"/>
              <a:ext cx="1800000" cy="1138773"/>
            </a:xfrm>
            <a:prstGeom prst="rect">
              <a:avLst/>
            </a:prstGeom>
            <a:solidFill>
              <a:srgbClr val="FFE0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Statistics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Node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27238494" y="20941909"/>
              <a:ext cx="1800000" cy="2185214"/>
            </a:xfrm>
            <a:prstGeom prst="rect">
              <a:avLst/>
            </a:prstGeom>
            <a:solidFill>
              <a:srgbClr val="FFE0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Measurements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Statistic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Time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Count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Min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Max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Sum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Sum</a:t>
              </a:r>
              <a:r>
                <a:rPr lang="en-US" sz="1700" baseline="30000" dirty="0" smtClean="0">
                  <a:latin typeface="Tahoma"/>
                  <a:cs typeface="Tahoma"/>
                </a:rPr>
                <a:t>2</a:t>
              </a:r>
              <a:endParaRPr lang="en-US" sz="1700" baseline="30000" dirty="0">
                <a:latin typeface="Tahoma"/>
                <a:cs typeface="Tahoma"/>
              </a:endParaRPr>
            </a:p>
          </p:txBody>
        </p:sp>
        <p:cxnSp>
          <p:nvCxnSpPr>
            <p:cNvPr id="50" name="Gewinkelte Verbindung 49"/>
            <p:cNvCxnSpPr/>
            <p:nvPr/>
          </p:nvCxnSpPr>
          <p:spPr>
            <a:xfrm rot="10800000">
              <a:off x="23528869" y="16095135"/>
              <a:ext cx="1481664" cy="457198"/>
            </a:xfrm>
            <a:prstGeom prst="bentConnector3">
              <a:avLst>
                <a:gd name="adj1" fmla="val 6357"/>
              </a:avLst>
            </a:prstGeom>
            <a:ln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winkelte Verbindung 50"/>
            <p:cNvCxnSpPr/>
            <p:nvPr/>
          </p:nvCxnSpPr>
          <p:spPr>
            <a:xfrm flipV="1">
              <a:off x="25772533" y="21386800"/>
              <a:ext cx="1473200" cy="254001"/>
            </a:xfrm>
            <a:prstGeom prst="bentConnector3">
              <a:avLst>
                <a:gd name="adj1" fmla="val 90805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>
              <a:off x="20606058" y="15650543"/>
              <a:ext cx="1800000" cy="1923604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Connection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Name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Downstream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Upstream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Buffer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Last Hop Delay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Message Loss</a:t>
              </a:r>
              <a:endParaRPr lang="en-US" sz="1700" dirty="0">
                <a:latin typeface="Tahoma"/>
                <a:cs typeface="Tahoma"/>
              </a:endParaRPr>
            </a:p>
          </p:txBody>
        </p:sp>
        <p:cxnSp>
          <p:nvCxnSpPr>
            <p:cNvPr id="53" name="Gewinkelte Verbindung 52"/>
            <p:cNvCxnSpPr/>
            <p:nvPr/>
          </p:nvCxnSpPr>
          <p:spPr>
            <a:xfrm rot="10800000">
              <a:off x="21336000" y="16086668"/>
              <a:ext cx="1473200" cy="251883"/>
            </a:xfrm>
            <a:prstGeom prst="bentConnector3">
              <a:avLst>
                <a:gd name="adj1" fmla="val 13578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27221562" y="18741583"/>
              <a:ext cx="1800000" cy="1138773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DNS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Hostname</a:t>
              </a:r>
              <a:endParaRPr lang="en-US" sz="1700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IP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20606058" y="18741583"/>
              <a:ext cx="1800000" cy="1138773"/>
            </a:xfrm>
            <a:prstGeom prst="rect">
              <a:avLst/>
            </a:prstGeom>
            <a:solidFill>
              <a:srgbClr val="FEFD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Log Filters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  <a:endParaRPr lang="en-US" sz="1700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Module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Level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20622990" y="20941909"/>
              <a:ext cx="1800000" cy="2185214"/>
            </a:xfrm>
            <a:prstGeom prst="rect">
              <a:avLst/>
            </a:prstGeom>
            <a:solidFill>
              <a:srgbClr val="FFE0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Log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  <a:endParaRPr lang="en-US" sz="1700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Node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IP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Module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Level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Time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Message</a:t>
              </a:r>
              <a:endParaRPr lang="en-US" sz="1700" dirty="0">
                <a:latin typeface="Tahoma"/>
                <a:cs typeface="Tahoma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22811226" y="18741583"/>
              <a:ext cx="1800000" cy="1661993"/>
            </a:xfrm>
            <a:prstGeom prst="rect">
              <a:avLst/>
            </a:prstGeom>
            <a:solidFill>
              <a:srgbClr val="FFE0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Nodes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Experiment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ID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Node Group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Location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Address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2828158" y="20941909"/>
              <a:ext cx="1800000" cy="1661993"/>
            </a:xfrm>
            <a:prstGeom prst="rect">
              <a:avLst/>
            </a:prstGeom>
            <a:solidFill>
              <a:srgbClr val="FFE0DD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b="1" u="sng" dirty="0" smtClean="0">
                  <a:latin typeface="Tahoma"/>
                  <a:cs typeface="Tahoma"/>
                </a:rPr>
                <a:t>Histograms</a:t>
              </a:r>
              <a:endParaRPr lang="en-US" sz="1700" b="1" u="sng" dirty="0" smtClean="0">
                <a:latin typeface="Tahoma"/>
                <a:cs typeface="Tahoma"/>
              </a:endParaRPr>
            </a:p>
            <a:p>
              <a:r>
                <a:rPr lang="en-US" sz="1700" dirty="0" smtClean="0">
                  <a:latin typeface="Tahoma"/>
                  <a:cs typeface="Tahoma"/>
                </a:rPr>
                <a:t>Statistic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Time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Bucket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Width</a:t>
              </a:r>
            </a:p>
            <a:p>
              <a:r>
                <a:rPr lang="en-US" sz="1700" dirty="0" smtClean="0">
                  <a:latin typeface="Tahoma"/>
                  <a:cs typeface="Tahoma"/>
                </a:rPr>
                <a:t>Count</a:t>
              </a:r>
            </a:p>
          </p:txBody>
        </p:sp>
        <p:cxnSp>
          <p:nvCxnSpPr>
            <p:cNvPr id="59" name="Gewinkelte Verbindung 58"/>
            <p:cNvCxnSpPr/>
            <p:nvPr/>
          </p:nvCxnSpPr>
          <p:spPr>
            <a:xfrm rot="10800000" flipV="1">
              <a:off x="21877867" y="20548603"/>
              <a:ext cx="5037668" cy="829730"/>
            </a:xfrm>
            <a:prstGeom prst="bentConnector3">
              <a:avLst>
                <a:gd name="adj1" fmla="val 85462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winkelte Verbindung 59"/>
            <p:cNvCxnSpPr/>
            <p:nvPr/>
          </p:nvCxnSpPr>
          <p:spPr>
            <a:xfrm>
              <a:off x="23706667" y="21395267"/>
              <a:ext cx="1329266" cy="262467"/>
            </a:xfrm>
            <a:prstGeom prst="bentConnector3">
              <a:avLst>
                <a:gd name="adj1" fmla="val 86943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winkelte Verbindung 60"/>
            <p:cNvCxnSpPr>
              <a:stCxn id="56" idx="1"/>
              <a:endCxn id="55" idx="1"/>
            </p:cNvCxnSpPr>
            <p:nvPr/>
          </p:nvCxnSpPr>
          <p:spPr>
            <a:xfrm rot="10800000">
              <a:off x="20606058" y="19310970"/>
              <a:ext cx="16932" cy="2723546"/>
            </a:xfrm>
            <a:prstGeom prst="bentConnector3">
              <a:avLst>
                <a:gd name="adj1" fmla="val 800053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 bwMode="auto">
            <a:xfrm>
              <a:off x="25781000" y="19185467"/>
              <a:ext cx="143086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24130000" y="19202400"/>
              <a:ext cx="889001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22673733" y="18533533"/>
              <a:ext cx="2108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Gerade Verbindung 64"/>
            <p:cNvCxnSpPr/>
            <p:nvPr/>
          </p:nvCxnSpPr>
          <p:spPr bwMode="auto">
            <a:xfrm flipH="1" flipV="1">
              <a:off x="24773467" y="18525067"/>
              <a:ext cx="7408" cy="6709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Gerade Verbindung 65"/>
            <p:cNvCxnSpPr/>
            <p:nvPr/>
          </p:nvCxnSpPr>
          <p:spPr bwMode="auto">
            <a:xfrm flipH="1" flipV="1">
              <a:off x="22665267" y="18525067"/>
              <a:ext cx="8466" cy="660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Gerade Verbindung 66"/>
            <p:cNvCxnSpPr/>
            <p:nvPr/>
          </p:nvCxnSpPr>
          <p:spPr bwMode="auto">
            <a:xfrm>
              <a:off x="21877867" y="19168533"/>
              <a:ext cx="788458" cy="21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Gerade Verbindung 67"/>
            <p:cNvCxnSpPr/>
            <p:nvPr/>
          </p:nvCxnSpPr>
          <p:spPr bwMode="auto">
            <a:xfrm>
              <a:off x="26915533" y="16349133"/>
              <a:ext cx="0" cy="50546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Gerade Verbindung 68"/>
            <p:cNvCxnSpPr/>
            <p:nvPr/>
          </p:nvCxnSpPr>
          <p:spPr bwMode="auto">
            <a:xfrm flipV="1">
              <a:off x="26255133" y="16348075"/>
              <a:ext cx="672042" cy="1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Gerade Verbindung 69"/>
            <p:cNvCxnSpPr/>
            <p:nvPr/>
          </p:nvCxnSpPr>
          <p:spPr bwMode="auto">
            <a:xfrm flipV="1">
              <a:off x="26026533" y="17370425"/>
              <a:ext cx="1068917" cy="31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Gerade Verbindung 70"/>
            <p:cNvCxnSpPr/>
            <p:nvPr/>
          </p:nvCxnSpPr>
          <p:spPr bwMode="auto">
            <a:xfrm flipV="1">
              <a:off x="27084867" y="16103600"/>
              <a:ext cx="8465" cy="127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Gerade Verbindung 71"/>
            <p:cNvCxnSpPr/>
            <p:nvPr/>
          </p:nvCxnSpPr>
          <p:spPr bwMode="auto">
            <a:xfrm flipH="1">
              <a:off x="27084867" y="16100425"/>
              <a:ext cx="140758" cy="31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Gerade Verbindung 72"/>
            <p:cNvCxnSpPr/>
            <p:nvPr/>
          </p:nvCxnSpPr>
          <p:spPr bwMode="auto">
            <a:xfrm>
              <a:off x="24917400" y="16560800"/>
              <a:ext cx="3175" cy="315277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Gerade Verbindung 73"/>
            <p:cNvCxnSpPr/>
            <p:nvPr/>
          </p:nvCxnSpPr>
          <p:spPr bwMode="auto">
            <a:xfrm>
              <a:off x="24121533" y="19701933"/>
              <a:ext cx="79586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26255133" y="21403733"/>
              <a:ext cx="66886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uppierung 75"/>
          <p:cNvGrpSpPr/>
          <p:nvPr/>
        </p:nvGrpSpPr>
        <p:grpSpPr>
          <a:xfrm>
            <a:off x="1466528" y="35604182"/>
            <a:ext cx="8070304" cy="4814520"/>
            <a:chOff x="1466528" y="35012288"/>
            <a:chExt cx="8070304" cy="4814520"/>
          </a:xfrm>
        </p:grpSpPr>
        <p:sp>
          <p:nvSpPr>
            <p:cNvPr id="77" name="Rechteck 76"/>
            <p:cNvSpPr/>
            <p:nvPr/>
          </p:nvSpPr>
          <p:spPr>
            <a:xfrm>
              <a:off x="1466528" y="35012288"/>
              <a:ext cx="2340000" cy="18158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smtClean="0">
                  <a:solidFill>
                    <a:schemeClr val="tx1"/>
                  </a:solidFill>
                  <a:latin typeface="Tahoma"/>
                  <a:cs typeface="Tahoma"/>
                </a:rPr>
                <a:t>Main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Run</a:t>
              </a: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Stop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Signal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1466528" y="37149152"/>
              <a:ext cx="2340000" cy="26776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smtClean="0">
                  <a:solidFill>
                    <a:schemeClr val="tx1"/>
                  </a:solidFill>
                  <a:latin typeface="Tahoma"/>
                  <a:cs typeface="Tahoma"/>
                </a:rPr>
                <a:t>Event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New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Schedule </a:t>
              </a:r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At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Schedule In</a:t>
              </a: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Cancel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Time</a:t>
              </a:r>
            </a:p>
          </p:txBody>
        </p:sp>
        <p:sp>
          <p:nvSpPr>
            <p:cNvPr id="79" name="Rechteck 78"/>
            <p:cNvSpPr/>
            <p:nvPr/>
          </p:nvSpPr>
          <p:spPr>
            <a:xfrm>
              <a:off x="4331680" y="36718264"/>
              <a:ext cx="2340000" cy="31085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smtClean="0">
                  <a:solidFill>
                    <a:schemeClr val="tx1"/>
                  </a:solidFill>
                  <a:latin typeface="Tahoma"/>
                  <a:cs typeface="Tahoma"/>
                </a:rPr>
                <a:t>UDP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New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Close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Send</a:t>
              </a: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Recv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SendICMP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RecvICMP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7196832" y="35012288"/>
              <a:ext cx="2340000" cy="13849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smtClean="0">
                  <a:solidFill>
                    <a:schemeClr val="tx1"/>
                  </a:solidFill>
                  <a:latin typeface="Tahoma"/>
                  <a:cs typeface="Tahoma"/>
                </a:rPr>
                <a:t>Log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Log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Print</a:t>
              </a:r>
            </a:p>
          </p:txBody>
        </p:sp>
        <p:sp>
          <p:nvSpPr>
            <p:cNvPr id="81" name="Rechteck 80"/>
            <p:cNvSpPr/>
            <p:nvPr/>
          </p:nvSpPr>
          <p:spPr>
            <a:xfrm>
              <a:off x="7196832" y="36920552"/>
              <a:ext cx="2340000" cy="18158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Statistics</a:t>
              </a:r>
              <a:endParaRPr lang="de-DE" sz="2800" b="1" u="sng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New</a:t>
              </a: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Add Poll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smtClean="0">
                  <a:solidFill>
                    <a:schemeClr val="tx1"/>
                  </a:solidFill>
                  <a:latin typeface="Tahoma"/>
                  <a:cs typeface="Tahoma"/>
                </a:rPr>
                <a:t>Add</a:t>
              </a:r>
            </a:p>
          </p:txBody>
        </p:sp>
        <p:sp>
          <p:nvSpPr>
            <p:cNvPr id="82" name="Rechteck 81"/>
            <p:cNvSpPr/>
            <p:nvPr/>
          </p:nvSpPr>
          <p:spPr>
            <a:xfrm>
              <a:off x="4331680" y="35012288"/>
              <a:ext cx="2340000" cy="9541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spAutoFit/>
            </a:bodyPr>
            <a:lstStyle/>
            <a:p>
              <a:r>
                <a:rPr lang="de-DE" sz="2800" b="1" u="sng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Entropy</a:t>
              </a:r>
              <a:endParaRPr lang="de-DE" sz="2800" b="1" u="sng" dirty="0" smtClean="0">
                <a:solidFill>
                  <a:schemeClr val="tx1"/>
                </a:solidFill>
                <a:latin typeface="Tahoma"/>
                <a:cs typeface="Tahoma"/>
              </a:endParaRPr>
            </a:p>
            <a:p>
              <a:r>
                <a:rPr lang="de-DE" sz="2800" dirty="0" err="1" smtClean="0">
                  <a:solidFill>
                    <a:schemeClr val="tx1"/>
                  </a:solidFill>
                  <a:latin typeface="Tahoma"/>
                  <a:cs typeface="Tahoma"/>
                </a:rPr>
                <a:t>Get</a:t>
              </a:r>
              <a:endParaRPr lang="de-DE" sz="2800" dirty="0" smtClean="0">
                <a:solidFill>
                  <a:schemeClr val="tx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83" name="Textfeld 82"/>
          <p:cNvSpPr txBox="1"/>
          <p:nvPr/>
        </p:nvSpPr>
        <p:spPr>
          <a:xfrm>
            <a:off x="20218400" y="32181800"/>
            <a:ext cx="9118600" cy="876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252000" tIns="180000" rIns="252000" bIns="180000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latin typeface="Tahoma"/>
                <a:cs typeface="Tahoma"/>
              </a:rPr>
              <a:t>References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[1]</a:t>
            </a:r>
            <a:r>
              <a:rPr lang="en-US" sz="2000" dirty="0">
                <a:latin typeface="Tahoma"/>
                <a:cs typeface="Tahoma"/>
              </a:rPr>
              <a:t>	Konstantin </a:t>
            </a:r>
            <a:r>
              <a:rPr lang="en-US" sz="2000" dirty="0" err="1">
                <a:latin typeface="Tahoma"/>
                <a:cs typeface="Tahoma"/>
              </a:rPr>
              <a:t>Pussep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Christof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Leng</a:t>
            </a:r>
            <a:r>
              <a:rPr lang="en-US" sz="2000" dirty="0">
                <a:latin typeface="Tahoma"/>
                <a:cs typeface="Tahoma"/>
              </a:rPr>
              <a:t>, Sebastian </a:t>
            </a:r>
            <a:r>
              <a:rPr lang="en-US" sz="2000" dirty="0" err="1" smtClean="0">
                <a:latin typeface="Tahoma"/>
                <a:cs typeface="Tahoma"/>
              </a:rPr>
              <a:t>Kaune</a:t>
            </a:r>
            <a:r>
              <a:rPr lang="en-US" sz="2000" dirty="0" smtClean="0">
                <a:latin typeface="Tahoma"/>
                <a:cs typeface="Tahoma"/>
              </a:rPr>
              <a:t>. Modeling </a:t>
            </a:r>
            <a:r>
              <a:rPr lang="en-US" sz="2000" dirty="0">
                <a:latin typeface="Tahoma"/>
                <a:cs typeface="Tahoma"/>
              </a:rPr>
              <a:t>User Behavior in P2P </a:t>
            </a:r>
            <a:r>
              <a:rPr lang="en-US" sz="2000" dirty="0" smtClean="0">
                <a:latin typeface="Tahoma"/>
                <a:cs typeface="Tahoma"/>
              </a:rPr>
              <a:t>Systems. In </a:t>
            </a:r>
            <a:r>
              <a:rPr lang="en-US" sz="2000" dirty="0">
                <a:latin typeface="Tahoma"/>
                <a:cs typeface="Tahoma"/>
              </a:rPr>
              <a:t>Klaus </a:t>
            </a:r>
            <a:r>
              <a:rPr lang="en-US" sz="2000" dirty="0" err="1">
                <a:latin typeface="Tahoma"/>
                <a:cs typeface="Tahoma"/>
              </a:rPr>
              <a:t>Wehrle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Mesut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Günes</a:t>
            </a:r>
            <a:r>
              <a:rPr lang="en-US" sz="2000" dirty="0">
                <a:latin typeface="Tahoma"/>
                <a:cs typeface="Tahoma"/>
              </a:rPr>
              <a:t>, James </a:t>
            </a:r>
            <a:r>
              <a:rPr lang="en-US" sz="2000" dirty="0" err="1">
                <a:latin typeface="Tahoma"/>
                <a:cs typeface="Tahoma"/>
              </a:rPr>
              <a:t>Groß</a:t>
            </a:r>
            <a:r>
              <a:rPr lang="en-US" sz="2000" dirty="0">
                <a:latin typeface="Tahoma"/>
                <a:cs typeface="Tahoma"/>
              </a:rPr>
              <a:t>: Modeling and Tools for Network Simulation, ISBN 978-3-642-12330-6, Springer, July 2010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[2]</a:t>
            </a:r>
            <a:r>
              <a:rPr lang="en-US" sz="2000" dirty="0">
                <a:latin typeface="Tahoma"/>
                <a:cs typeface="Tahoma"/>
              </a:rPr>
              <a:t>	</a:t>
            </a:r>
            <a:r>
              <a:rPr lang="en-US" sz="2000" dirty="0" smtClean="0">
                <a:latin typeface="Tahoma"/>
                <a:cs typeface="Tahoma"/>
              </a:rPr>
              <a:t>Wesley </a:t>
            </a:r>
            <a:r>
              <a:rPr lang="en-US" sz="2000" dirty="0">
                <a:latin typeface="Tahoma"/>
                <a:cs typeface="Tahoma"/>
              </a:rPr>
              <a:t>W. </a:t>
            </a:r>
            <a:r>
              <a:rPr lang="en-US" sz="2000" dirty="0" err="1">
                <a:latin typeface="Tahoma"/>
                <a:cs typeface="Tahoma"/>
              </a:rPr>
              <a:t>Terpstra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Jussi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Kangasharju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Christof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Leng</a:t>
            </a:r>
            <a:r>
              <a:rPr lang="en-US" sz="2000" dirty="0">
                <a:latin typeface="Tahoma"/>
                <a:cs typeface="Tahoma"/>
              </a:rPr>
              <a:t>, Alejandro P. </a:t>
            </a:r>
            <a:r>
              <a:rPr lang="en-US" sz="2000" dirty="0" err="1" smtClean="0">
                <a:latin typeface="Tahoma"/>
                <a:cs typeface="Tahoma"/>
              </a:rPr>
              <a:t>Buchmann</a:t>
            </a:r>
            <a:r>
              <a:rPr lang="en-US" sz="2000" dirty="0" smtClean="0">
                <a:latin typeface="Tahoma"/>
                <a:cs typeface="Tahoma"/>
              </a:rPr>
              <a:t>. </a:t>
            </a:r>
            <a:r>
              <a:rPr lang="en-US" sz="2000" dirty="0" err="1">
                <a:latin typeface="Tahoma"/>
                <a:cs typeface="Tahoma"/>
              </a:rPr>
              <a:t>BubbleStorm</a:t>
            </a:r>
            <a:r>
              <a:rPr lang="en-US" sz="2000" dirty="0">
                <a:latin typeface="Tahoma"/>
                <a:cs typeface="Tahoma"/>
              </a:rPr>
              <a:t>: Resilient, Probabilistic, and Exhaustive Peer-to-Peer </a:t>
            </a:r>
            <a:r>
              <a:rPr lang="en-US" sz="2000" dirty="0" smtClean="0">
                <a:latin typeface="Tahoma"/>
                <a:cs typeface="Tahoma"/>
              </a:rPr>
              <a:t>Search. Proceedings </a:t>
            </a:r>
            <a:r>
              <a:rPr lang="en-US" sz="2000" dirty="0">
                <a:latin typeface="Tahoma"/>
                <a:cs typeface="Tahoma"/>
              </a:rPr>
              <a:t>of the 2007 ACM SIGCOMM Conference, Kyoto, Japan, August 2007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[3]</a:t>
            </a:r>
            <a:r>
              <a:rPr lang="en-US" sz="2000" dirty="0">
                <a:latin typeface="Tahoma"/>
                <a:cs typeface="Tahoma"/>
              </a:rPr>
              <a:t>	Max Lehn, </a:t>
            </a:r>
            <a:r>
              <a:rPr lang="en-US" sz="2000" dirty="0" err="1">
                <a:latin typeface="Tahoma"/>
                <a:cs typeface="Tahoma"/>
              </a:rPr>
              <a:t>Christof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Leng</a:t>
            </a:r>
            <a:r>
              <a:rPr lang="en-US" sz="2000" dirty="0">
                <a:latin typeface="Tahoma"/>
                <a:cs typeface="Tahoma"/>
              </a:rPr>
              <a:t>, Robert </a:t>
            </a:r>
            <a:r>
              <a:rPr lang="en-US" sz="2000" dirty="0" err="1">
                <a:latin typeface="Tahoma"/>
                <a:cs typeface="Tahoma"/>
              </a:rPr>
              <a:t>Rehner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Tonio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Triebel</a:t>
            </a:r>
            <a:r>
              <a:rPr lang="en-US" sz="2000" dirty="0">
                <a:latin typeface="Tahoma"/>
                <a:cs typeface="Tahoma"/>
              </a:rPr>
              <a:t>, Alejandro </a:t>
            </a:r>
            <a:r>
              <a:rPr lang="en-US" sz="2000" dirty="0" err="1" smtClean="0">
                <a:latin typeface="Tahoma"/>
                <a:cs typeface="Tahoma"/>
              </a:rPr>
              <a:t>Buchmann</a:t>
            </a:r>
            <a:r>
              <a:rPr lang="en-US" sz="2000" dirty="0" smtClean="0">
                <a:latin typeface="Tahoma"/>
                <a:cs typeface="Tahoma"/>
              </a:rPr>
              <a:t>. An </a:t>
            </a:r>
            <a:r>
              <a:rPr lang="en-US" sz="2000" dirty="0">
                <a:latin typeface="Tahoma"/>
                <a:cs typeface="Tahoma"/>
              </a:rPr>
              <a:t>Online Gaming </a:t>
            </a:r>
            <a:r>
              <a:rPr lang="en-US" sz="2000" dirty="0" err="1">
                <a:latin typeface="Tahoma"/>
                <a:cs typeface="Tahoma"/>
              </a:rPr>
              <a:t>Testbed</a:t>
            </a:r>
            <a:r>
              <a:rPr lang="en-US" sz="2000" dirty="0">
                <a:latin typeface="Tahoma"/>
                <a:cs typeface="Tahoma"/>
              </a:rPr>
              <a:t> for Peer-to-Peer </a:t>
            </a:r>
            <a:r>
              <a:rPr lang="en-US" sz="2000" dirty="0" smtClean="0">
                <a:latin typeface="Tahoma"/>
                <a:cs typeface="Tahoma"/>
              </a:rPr>
              <a:t>Architectures. Proceedings </a:t>
            </a:r>
            <a:r>
              <a:rPr lang="en-US" sz="2000" dirty="0">
                <a:latin typeface="Tahoma"/>
                <a:cs typeface="Tahoma"/>
              </a:rPr>
              <a:t>of ACM SIGCOMM'11, Toronto, Canada, ACM, August 2011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[4]</a:t>
            </a:r>
            <a:r>
              <a:rPr lang="en-US" sz="2000" dirty="0">
                <a:latin typeface="Tahoma"/>
                <a:cs typeface="Tahoma"/>
              </a:rPr>
              <a:t>	</a:t>
            </a:r>
            <a:r>
              <a:rPr lang="en-US" sz="2000" dirty="0" smtClean="0">
                <a:latin typeface="Tahoma"/>
                <a:cs typeface="Tahoma"/>
              </a:rPr>
              <a:t>Wesley </a:t>
            </a:r>
            <a:r>
              <a:rPr lang="en-US" sz="2000" dirty="0">
                <a:latin typeface="Tahoma"/>
                <a:cs typeface="Tahoma"/>
              </a:rPr>
              <a:t>W. </a:t>
            </a:r>
            <a:r>
              <a:rPr lang="en-US" sz="2000" dirty="0" err="1">
                <a:latin typeface="Tahoma"/>
                <a:cs typeface="Tahoma"/>
              </a:rPr>
              <a:t>Terpstra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Christof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Leng</a:t>
            </a:r>
            <a:r>
              <a:rPr lang="en-US" sz="2000" dirty="0">
                <a:latin typeface="Tahoma"/>
                <a:cs typeface="Tahoma"/>
              </a:rPr>
              <a:t>, Max Lehn, Alejandro P. </a:t>
            </a:r>
            <a:r>
              <a:rPr lang="en-US" sz="2000" dirty="0" err="1" smtClean="0">
                <a:latin typeface="Tahoma"/>
                <a:cs typeface="Tahoma"/>
              </a:rPr>
              <a:t>Buchmann</a:t>
            </a:r>
            <a:r>
              <a:rPr lang="en-US" sz="2000" dirty="0" smtClean="0">
                <a:latin typeface="Tahoma"/>
                <a:cs typeface="Tahoma"/>
              </a:rPr>
              <a:t>. </a:t>
            </a:r>
            <a:r>
              <a:rPr lang="en-US" sz="2000" dirty="0">
                <a:latin typeface="Tahoma"/>
                <a:cs typeface="Tahoma"/>
              </a:rPr>
              <a:t>Channel-based Unidirectional Stream Protocol (CUSP</a:t>
            </a:r>
            <a:r>
              <a:rPr lang="en-US" sz="2000" dirty="0" smtClean="0">
                <a:latin typeface="Tahoma"/>
                <a:cs typeface="Tahoma"/>
              </a:rPr>
              <a:t>). Proceedings </a:t>
            </a:r>
            <a:r>
              <a:rPr lang="en-US" sz="2000" dirty="0">
                <a:latin typeface="Tahoma"/>
                <a:cs typeface="Tahoma"/>
              </a:rPr>
              <a:t>of the IEEE INFOCOM Mini Conference, March 2010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[5]</a:t>
            </a:r>
            <a:r>
              <a:rPr lang="en-US" sz="2000" dirty="0">
                <a:latin typeface="Tahoma"/>
                <a:cs typeface="Tahoma"/>
              </a:rPr>
              <a:t>	</a:t>
            </a:r>
            <a:r>
              <a:rPr lang="en-US" sz="2000" dirty="0" smtClean="0">
                <a:latin typeface="Tahoma"/>
                <a:cs typeface="Tahoma"/>
              </a:rPr>
              <a:t>Sebastian </a:t>
            </a:r>
            <a:r>
              <a:rPr lang="en-US" sz="2000" dirty="0" err="1">
                <a:latin typeface="Tahoma"/>
                <a:cs typeface="Tahoma"/>
              </a:rPr>
              <a:t>Kaune</a:t>
            </a:r>
            <a:r>
              <a:rPr lang="en-US" sz="2000" dirty="0">
                <a:latin typeface="Tahoma"/>
                <a:cs typeface="Tahoma"/>
              </a:rPr>
              <a:t>, Konstantin </a:t>
            </a:r>
            <a:r>
              <a:rPr lang="en-US" sz="2000" dirty="0" err="1">
                <a:latin typeface="Tahoma"/>
                <a:cs typeface="Tahoma"/>
              </a:rPr>
              <a:t>Pussep</a:t>
            </a:r>
            <a:r>
              <a:rPr lang="en-US" sz="2000" dirty="0">
                <a:latin typeface="Tahoma"/>
                <a:cs typeface="Tahoma"/>
              </a:rPr>
              <a:t>, Aleksandra </a:t>
            </a:r>
            <a:r>
              <a:rPr lang="en-US" sz="2000" dirty="0" err="1">
                <a:latin typeface="Tahoma"/>
                <a:cs typeface="Tahoma"/>
              </a:rPr>
              <a:t>Kovacevic</a:t>
            </a:r>
            <a:r>
              <a:rPr lang="en-US" sz="2000" dirty="0">
                <a:latin typeface="Tahoma"/>
                <a:cs typeface="Tahoma"/>
              </a:rPr>
              <a:t>, </a:t>
            </a:r>
            <a:r>
              <a:rPr lang="en-US" sz="2000" dirty="0" err="1">
                <a:latin typeface="Tahoma"/>
                <a:cs typeface="Tahoma"/>
              </a:rPr>
              <a:t>Christof</a:t>
            </a:r>
            <a:r>
              <a:rPr lang="en-US" sz="2000" dirty="0">
                <a:latin typeface="Tahoma"/>
                <a:cs typeface="Tahoma"/>
              </a:rPr>
              <a:t> </a:t>
            </a:r>
            <a:r>
              <a:rPr lang="en-US" sz="2000" dirty="0" err="1">
                <a:latin typeface="Tahoma"/>
                <a:cs typeface="Tahoma"/>
              </a:rPr>
              <a:t>Leng</a:t>
            </a:r>
            <a:r>
              <a:rPr lang="en-US" sz="2000" dirty="0">
                <a:latin typeface="Tahoma"/>
                <a:cs typeface="Tahoma"/>
              </a:rPr>
              <a:t>, Gareth Tyson, Ralf </a:t>
            </a:r>
            <a:r>
              <a:rPr lang="en-US" sz="2000" dirty="0" smtClean="0">
                <a:latin typeface="Tahoma"/>
                <a:cs typeface="Tahoma"/>
              </a:rPr>
              <a:t>Steinmetz. </a:t>
            </a:r>
            <a:r>
              <a:rPr lang="en-US" sz="2000" dirty="0" err="1">
                <a:latin typeface="Tahoma"/>
                <a:cs typeface="Tahoma"/>
              </a:rPr>
              <a:t>Modelling</a:t>
            </a:r>
            <a:r>
              <a:rPr lang="en-US" sz="2000" dirty="0">
                <a:latin typeface="Tahoma"/>
                <a:cs typeface="Tahoma"/>
              </a:rPr>
              <a:t> the Internet Delay Space Based on Geographic </a:t>
            </a:r>
            <a:r>
              <a:rPr lang="en-US" sz="2000" dirty="0" smtClean="0">
                <a:latin typeface="Tahoma"/>
                <a:cs typeface="Tahoma"/>
              </a:rPr>
              <a:t>Locations. Proceedings </a:t>
            </a:r>
            <a:r>
              <a:rPr lang="en-US" sz="2000" dirty="0">
                <a:latin typeface="Tahoma"/>
                <a:cs typeface="Tahoma"/>
              </a:rPr>
              <a:t>of the 17th </a:t>
            </a:r>
            <a:r>
              <a:rPr lang="en-US" sz="2000" dirty="0" err="1">
                <a:latin typeface="Tahoma"/>
                <a:cs typeface="Tahoma"/>
              </a:rPr>
              <a:t>Euromicro</a:t>
            </a:r>
            <a:r>
              <a:rPr lang="en-US" sz="2000" dirty="0">
                <a:latin typeface="Tahoma"/>
                <a:cs typeface="Tahoma"/>
              </a:rPr>
              <a:t> International Conference on Parallel, Distributed, and Network-Based Processing (PDP 2009), Weimar, Germany, February 2009</a:t>
            </a:r>
            <a:endParaRPr lang="en-US" sz="2000" dirty="0" smtClean="0">
              <a:latin typeface="Tahoma"/>
              <a:cs typeface="Tahoma"/>
            </a:endParaRPr>
          </a:p>
          <a:p>
            <a:pPr marL="711200" indent="-711200"/>
            <a:r>
              <a:rPr lang="en-US" sz="2000" dirty="0" smtClean="0">
                <a:latin typeface="Tahoma"/>
                <a:cs typeface="Tahoma"/>
              </a:rPr>
              <a:t>[</a:t>
            </a:r>
            <a:r>
              <a:rPr lang="en-US" sz="2000" dirty="0">
                <a:latin typeface="Tahoma"/>
                <a:cs typeface="Tahoma"/>
              </a:rPr>
              <a:t>6]	Thomas R</a:t>
            </a:r>
            <a:r>
              <a:rPr lang="en-US" sz="2000" dirty="0" smtClean="0">
                <a:latin typeface="Tahoma"/>
                <a:cs typeface="Tahoma"/>
              </a:rPr>
              <a:t>. Henderson, </a:t>
            </a:r>
            <a:r>
              <a:rPr lang="en-US" sz="2000" dirty="0" err="1" smtClean="0">
                <a:latin typeface="Tahoma"/>
                <a:cs typeface="Tahoma"/>
              </a:rPr>
              <a:t>Sumit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Roy</a:t>
            </a:r>
            <a:r>
              <a:rPr lang="en-US" sz="2000" dirty="0" smtClean="0">
                <a:latin typeface="Tahoma"/>
                <a:cs typeface="Tahoma"/>
              </a:rPr>
              <a:t>, </a:t>
            </a:r>
            <a:r>
              <a:rPr lang="en-US" sz="2000" dirty="0">
                <a:latin typeface="Tahoma"/>
                <a:cs typeface="Tahoma"/>
              </a:rPr>
              <a:t>Sally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Floyd</a:t>
            </a:r>
            <a:r>
              <a:rPr lang="en-US" sz="2000" dirty="0" smtClean="0">
                <a:latin typeface="Tahoma"/>
                <a:cs typeface="Tahoma"/>
              </a:rPr>
              <a:t>, George F. Riley</a:t>
            </a:r>
            <a:r>
              <a:rPr lang="en-US" sz="2000" dirty="0">
                <a:latin typeface="Tahoma"/>
                <a:cs typeface="Tahoma"/>
              </a:rPr>
              <a:t>. ns-3 project </a:t>
            </a:r>
            <a:r>
              <a:rPr lang="en-US" sz="2000" dirty="0" smtClean="0">
                <a:latin typeface="Tahoma"/>
                <a:cs typeface="Tahoma"/>
              </a:rPr>
              <a:t>goals. Proceeding of </a:t>
            </a:r>
            <a:r>
              <a:rPr lang="en-US" sz="2000" dirty="0">
                <a:latin typeface="Tahoma"/>
                <a:cs typeface="Tahoma"/>
              </a:rPr>
              <a:t>the 2006 workshop on ns-2: the IP network </a:t>
            </a:r>
            <a:r>
              <a:rPr lang="en-US" sz="2000" dirty="0" smtClean="0">
                <a:latin typeface="Tahoma"/>
                <a:cs typeface="Tahoma"/>
              </a:rPr>
              <a:t>simulator (WNS2 2006), Pisa, Italy, October 2006</a:t>
            </a:r>
          </a:p>
          <a:p>
            <a:pPr marL="711200" indent="-711200"/>
            <a:endParaRPr lang="en-US" sz="2000" dirty="0">
              <a:latin typeface="Tahoma"/>
              <a:cs typeface="Tahoma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071563" y="41586150"/>
            <a:ext cx="2811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Contact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: 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Christof Leng, </a:t>
            </a:r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cleng@</a:t>
            </a:r>
            <a:r>
              <a:rPr lang="de-DE" sz="3200" dirty="0" err="1" smtClean="0">
                <a:latin typeface="Helvetica" pitchFamily="34" charset="0"/>
                <a:cs typeface="Helvetica" pitchFamily="34" charset="0"/>
              </a:rPr>
              <a:t>dvs.tu-darmstadt.de</a:t>
            </a:r>
            <a:r>
              <a:rPr lang="de-DE" sz="3200" dirty="0" smtClean="0">
                <a:latin typeface="Helvetica" pitchFamily="34" charset="0"/>
                <a:cs typeface="Helvetica" pitchFamily="34" charset="0"/>
              </a:rPr>
              <a:t>  |  </a:t>
            </a:r>
            <a:r>
              <a:rPr lang="de-DE" sz="3200" dirty="0">
                <a:latin typeface="Helvetica" pitchFamily="34" charset="0"/>
                <a:cs typeface="Helvetica" pitchFamily="34" charset="0"/>
              </a:rPr>
              <a:t>http://www.dvs.tu-darmstadt.de/ </a:t>
            </a:r>
            <a:endParaRPr lang="en-US" sz="32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5" name="Picture 32" descr="X:\P4 Screen 2011-08-08 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43" y="21025709"/>
            <a:ext cx="2928560" cy="21501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923" y="4972844"/>
            <a:ext cx="5649839" cy="171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Abgerundetes Rechteck 86"/>
          <p:cNvSpPr/>
          <p:nvPr/>
        </p:nvSpPr>
        <p:spPr bwMode="auto">
          <a:xfrm>
            <a:off x="10612690" y="11404599"/>
            <a:ext cx="9127620" cy="8607027"/>
          </a:xfrm>
          <a:prstGeom prst="roundRect">
            <a:avLst/>
          </a:prstGeom>
          <a:solidFill>
            <a:schemeClr val="bg1">
              <a:lumMod val="50000"/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6000" b="1" dirty="0">
                <a:latin typeface="Tahoma"/>
                <a:cs typeface="Tahoma"/>
              </a:rPr>
              <a:t>Approach</a:t>
            </a:r>
          </a:p>
          <a:p>
            <a:pPr marL="360000" indent="-360000"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>
                <a:latin typeface="Tahoma"/>
                <a:cs typeface="Tahoma"/>
              </a:rPr>
              <a:t>Flexible framework </a:t>
            </a:r>
            <a:r>
              <a:rPr lang="en-US" sz="3600" dirty="0">
                <a:latin typeface="Tahoma"/>
                <a:cs typeface="Tahoma"/>
              </a:rPr>
              <a:t>for prototype development and scientific evaluation of distributed applications</a:t>
            </a:r>
          </a:p>
          <a:p>
            <a:pPr marL="360000" indent="-360000"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>
                <a:latin typeface="Tahoma"/>
                <a:cs typeface="Tahoma"/>
              </a:rPr>
              <a:t>Interchangeable runtime engines </a:t>
            </a:r>
            <a:r>
              <a:rPr lang="en-US" sz="3600" dirty="0">
                <a:latin typeface="Tahoma"/>
                <a:cs typeface="Tahoma"/>
              </a:rPr>
              <a:t>for simulation and real-world deployment</a:t>
            </a:r>
          </a:p>
          <a:p>
            <a:pPr marL="360000" indent="-360000">
              <a:spcAft>
                <a:spcPts val="1200"/>
              </a:spcAft>
              <a:buFont typeface="Wingdings" charset="2"/>
              <a:buChar char="§"/>
            </a:pPr>
            <a:r>
              <a:rPr lang="en-US" sz="3600" b="1" dirty="0">
                <a:latin typeface="Tahoma"/>
                <a:cs typeface="Tahoma"/>
              </a:rPr>
              <a:t>Narrow</a:t>
            </a:r>
            <a:r>
              <a:rPr lang="en-US" sz="3600" dirty="0">
                <a:latin typeface="Tahoma"/>
                <a:cs typeface="Tahoma"/>
              </a:rPr>
              <a:t> </a:t>
            </a:r>
            <a:r>
              <a:rPr lang="en-US" sz="3600" b="1" dirty="0">
                <a:latin typeface="Tahoma"/>
                <a:cs typeface="Tahoma"/>
              </a:rPr>
              <a:t>system interface </a:t>
            </a:r>
            <a:r>
              <a:rPr lang="en-US" sz="3600" dirty="0">
                <a:latin typeface="Tahoma"/>
                <a:cs typeface="Tahoma"/>
              </a:rPr>
              <a:t>separates application from runtime</a:t>
            </a:r>
          </a:p>
          <a:p>
            <a:pPr marL="360000" indent="-360000">
              <a:spcAft>
                <a:spcPts val="1200"/>
              </a:spcAft>
              <a:buFont typeface="Wingdings" charset="2"/>
              <a:buChar char="§"/>
            </a:pPr>
            <a:r>
              <a:rPr lang="en-US" sz="3600" dirty="0">
                <a:latin typeface="Tahoma"/>
                <a:cs typeface="Tahoma"/>
              </a:rPr>
              <a:t>Versatile </a:t>
            </a:r>
            <a:r>
              <a:rPr lang="en-US" sz="3600" b="1" dirty="0">
                <a:latin typeface="Tahoma"/>
                <a:cs typeface="Tahoma"/>
              </a:rPr>
              <a:t>experiment database </a:t>
            </a:r>
            <a:r>
              <a:rPr lang="en-US" sz="3600" dirty="0">
                <a:latin typeface="Tahoma"/>
                <a:cs typeface="Tahoma"/>
              </a:rPr>
              <a:t>for experiment configuration and output analysis</a:t>
            </a:r>
          </a:p>
          <a:p>
            <a:pPr marL="360000" indent="-360000">
              <a:buFont typeface="Wingdings" charset="2"/>
              <a:buChar char="§"/>
            </a:pP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3328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Macintosh PowerPoint</Application>
  <PresentationFormat>Benutzerdefiniert</PresentationFormat>
  <Paragraphs>178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Company>TU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Christof Leng</dc:creator>
  <cp:lastModifiedBy>Christof Leng</cp:lastModifiedBy>
  <cp:revision>1</cp:revision>
  <dcterms:created xsi:type="dcterms:W3CDTF">2011-08-09T17:03:15Z</dcterms:created>
  <dcterms:modified xsi:type="dcterms:W3CDTF">2011-08-09T17:04:20Z</dcterms:modified>
</cp:coreProperties>
</file>